
<file path=[Content_Types].xml><?xml version="1.0" encoding="utf-8"?>
<Types xmlns="http://schemas.openxmlformats.org/package/2006/content-types">
  <Default Extension="rels" ContentType="application/vnd.openxmlformats-package.relationships+xml"/>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31.xml" ContentType="application/vnd.openxmlformats-officedocument.presentationml.notesSlide+xml"/>
  <Override PartName="/ppt/notesSlides/notesSlide1.xml" ContentType="application/vnd.openxmlformats-officedocument.presentationml.notesSlide+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30.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notesSlides/notesSlide30.xml" ContentType="application/vnd.openxmlformats-officedocument.presentationml.notesSlide+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theme/theme5.xml" ContentType="application/vnd.openxmlformats-officedocument.theme+xml"/>
  <Override PartName="/ppt/slides/slide26.xml" ContentType="application/vnd.openxmlformats-officedocument.presentationml.slide+xml"/>
  <Override PartName="/ppt/slideLayouts/slideLayout14.xml" ContentType="application/vnd.openxmlformats-officedocument.presentationml.slideLayout+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26.xml" ContentType="application/vnd.openxmlformats-officedocument.presentationml.notesSlide+xml"/>
  <Override PartName="/ppt/slideLayouts/slideLayout8.xml" ContentType="application/vnd.openxmlformats-officedocument.presentationml.slideLayout+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Override PartName="/ppt/slideMasters/slideMaster4.xml" ContentType="application/vnd.openxmlformats-officedocument.presentationml.slideMaster+xml"/>
  <Default Extension="jpeg" ContentType="image/jpeg"/>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2.xml" ContentType="application/vnd.openxmlformats-officedocument.presentationml.notesSlide+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slideLayouts/slideLayout10.xml" ContentType="application/vnd.openxmlformats-officedocument.presentationml.slideLayout+xml"/>
  <Override PartName="/ppt/slides/slide6.xml" ContentType="application/vnd.openxmlformats-officedocument.presentationml.slide+xml"/>
  <Default Extension="bin" ContentType="application/vnd.openxmlformats-officedocument.presentationml.printerSettings"/>
  <Override PartName="/ppt/slideLayouts/slideLayout6.xml" ContentType="application/vnd.openxmlformats-officedocument.presentationml.slideLayout+xml"/>
  <Override PartName="/ppt/slides/slide31.xml" ContentType="application/vnd.openxmlformats-officedocument.presentationml.slide+xml"/>
  <Override PartName="/ppt/notesSlides/notesSlide24.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 id="2147483664" r:id="rId4"/>
  </p:sldMasterIdLst>
  <p:notesMasterIdLst>
    <p:notesMasterId r:id="rId36"/>
  </p:notesMasterIdLst>
  <p:sldIdLst>
    <p:sldId id="481" r:id="rId5"/>
    <p:sldId id="483" r:id="rId6"/>
    <p:sldId id="485" r:id="rId7"/>
    <p:sldId id="486" r:id="rId8"/>
    <p:sldId id="487" r:id="rId9"/>
    <p:sldId id="488" r:id="rId10"/>
    <p:sldId id="489" r:id="rId11"/>
    <p:sldId id="490" r:id="rId12"/>
    <p:sldId id="491" r:id="rId13"/>
    <p:sldId id="492" r:id="rId14"/>
    <p:sldId id="493" r:id="rId15"/>
    <p:sldId id="494" r:id="rId16"/>
    <p:sldId id="495" r:id="rId17"/>
    <p:sldId id="496" r:id="rId18"/>
    <p:sldId id="497" r:id="rId19"/>
    <p:sldId id="498" r:id="rId20"/>
    <p:sldId id="499" r:id="rId21"/>
    <p:sldId id="500" r:id="rId22"/>
    <p:sldId id="501" r:id="rId23"/>
    <p:sldId id="502" r:id="rId24"/>
    <p:sldId id="503" r:id="rId25"/>
    <p:sldId id="504" r:id="rId26"/>
    <p:sldId id="505" r:id="rId27"/>
    <p:sldId id="506" r:id="rId28"/>
    <p:sldId id="507" r:id="rId29"/>
    <p:sldId id="508" r:id="rId30"/>
    <p:sldId id="509" r:id="rId31"/>
    <p:sldId id="510" r:id="rId32"/>
    <p:sldId id="511" r:id="rId33"/>
    <p:sldId id="512" r:id="rId34"/>
    <p:sldId id="369" r:id="rId35"/>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notesMaster" Target="notesMasters/notesMaster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2.jpe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B87B9C-0103-D04B-A482-9864FCFA0754}" type="slidenum">
              <a:rPr lang="en-US">
                <a:solidFill>
                  <a:prstClr val="black"/>
                </a:solidFill>
              </a:rPr>
              <a:pPr/>
              <a:t>10</a:t>
            </a:fld>
            <a:endParaRPr lang="en-US">
              <a:solidFill>
                <a:prstClr val="black"/>
              </a:solidFill>
            </a:endParaRPr>
          </a:p>
        </p:txBody>
      </p:sp>
      <p:sp>
        <p:nvSpPr>
          <p:cNvPr id="9482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482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62C84CF-0090-BF45-814F-31C0E75BE718}" type="slidenum">
              <a:rPr lang="en-US">
                <a:solidFill>
                  <a:prstClr val="black"/>
                </a:solidFill>
              </a:rPr>
              <a:pPr/>
              <a:t>11</a:t>
            </a:fld>
            <a:endParaRPr lang="en-US">
              <a:solidFill>
                <a:prstClr val="black"/>
              </a:solidFill>
            </a:endParaRPr>
          </a:p>
        </p:txBody>
      </p:sp>
      <p:sp>
        <p:nvSpPr>
          <p:cNvPr id="976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76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20709E-B2D0-284E-9076-78FFD7D74BEB}" type="slidenum">
              <a:rPr lang="en-US">
                <a:solidFill>
                  <a:prstClr val="black"/>
                </a:solidFill>
              </a:rPr>
              <a:pPr/>
              <a:t>12</a:t>
            </a:fld>
            <a:endParaRPr lang="en-US">
              <a:solidFill>
                <a:prstClr val="black"/>
              </a:solidFill>
            </a:endParaRPr>
          </a:p>
        </p:txBody>
      </p:sp>
      <p:sp>
        <p:nvSpPr>
          <p:cNvPr id="9543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43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177439-8A10-FB4C-B67E-EFAD78172877}" type="slidenum">
              <a:rPr lang="en-US">
                <a:solidFill>
                  <a:prstClr val="black"/>
                </a:solidFill>
              </a:rPr>
              <a:pPr/>
              <a:t>13</a:t>
            </a:fld>
            <a:endParaRPr lang="en-US">
              <a:solidFill>
                <a:prstClr val="black"/>
              </a:solidFill>
            </a:endParaRPr>
          </a:p>
        </p:txBody>
      </p:sp>
      <p:sp>
        <p:nvSpPr>
          <p:cNvPr id="9564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64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482E62-ECF6-AC43-914F-D627054ABEC8}" type="slidenum">
              <a:rPr lang="en-US">
                <a:solidFill>
                  <a:prstClr val="black"/>
                </a:solidFill>
              </a:rPr>
              <a:pPr/>
              <a:t>14</a:t>
            </a:fld>
            <a:endParaRPr lang="en-US">
              <a:solidFill>
                <a:prstClr val="black"/>
              </a:solidFill>
            </a:endParaRPr>
          </a:p>
        </p:txBody>
      </p:sp>
      <p:sp>
        <p:nvSpPr>
          <p:cNvPr id="10076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076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80375F0-960C-734E-99E3-40F500DC64D0}" type="slidenum">
              <a:rPr lang="en-US">
                <a:solidFill>
                  <a:prstClr val="black"/>
                </a:solidFill>
              </a:rPr>
              <a:pPr/>
              <a:t>15</a:t>
            </a:fld>
            <a:endParaRPr lang="en-US">
              <a:solidFill>
                <a:prstClr val="black"/>
              </a:solidFill>
            </a:endParaRPr>
          </a:p>
        </p:txBody>
      </p:sp>
      <p:sp>
        <p:nvSpPr>
          <p:cNvPr id="9584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84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D6B654-B5C4-7549-A5CF-5B62DBDA8352}" type="slidenum">
              <a:rPr lang="en-US">
                <a:solidFill>
                  <a:prstClr val="black"/>
                </a:solidFill>
              </a:rPr>
              <a:pPr/>
              <a:t>16</a:t>
            </a:fld>
            <a:endParaRPr lang="en-US">
              <a:solidFill>
                <a:prstClr val="black"/>
              </a:solidFill>
            </a:endParaRPr>
          </a:p>
        </p:txBody>
      </p:sp>
      <p:sp>
        <p:nvSpPr>
          <p:cNvPr id="9605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605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2B830E3-D5A4-CF46-A9FC-443929648B34}" type="slidenum">
              <a:rPr lang="en-US">
                <a:solidFill>
                  <a:prstClr val="black"/>
                </a:solidFill>
              </a:rPr>
              <a:pPr/>
              <a:t>17</a:t>
            </a:fld>
            <a:endParaRPr lang="en-US">
              <a:solidFill>
                <a:prstClr val="black"/>
              </a:solidFill>
            </a:endParaRPr>
          </a:p>
        </p:txBody>
      </p:sp>
      <p:sp>
        <p:nvSpPr>
          <p:cNvPr id="995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5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00202D-6FBD-EA46-A283-2BD807C3E1CC}" type="slidenum">
              <a:rPr lang="en-US">
                <a:solidFill>
                  <a:prstClr val="black"/>
                </a:solidFill>
              </a:rPr>
              <a:pPr/>
              <a:t>18</a:t>
            </a:fld>
            <a:endParaRPr lang="en-US">
              <a:solidFill>
                <a:prstClr val="black"/>
              </a:solidFill>
            </a:endParaRPr>
          </a:p>
        </p:txBody>
      </p:sp>
      <p:sp>
        <p:nvSpPr>
          <p:cNvPr id="997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7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B10379-6CC9-6144-9A96-C7F9A283DDF1}" type="slidenum">
              <a:rPr lang="en-US">
                <a:solidFill>
                  <a:prstClr val="black"/>
                </a:solidFill>
              </a:rPr>
              <a:pPr/>
              <a:t>19</a:t>
            </a:fld>
            <a:endParaRPr lang="en-US">
              <a:solidFill>
                <a:prstClr val="black"/>
              </a:solidFill>
            </a:endParaRPr>
          </a:p>
        </p:txBody>
      </p:sp>
      <p:sp>
        <p:nvSpPr>
          <p:cNvPr id="9994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94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69FE2C-D5D2-5748-8EEA-E201ABFEAB4E}" type="slidenum">
              <a:rPr lang="en-US">
                <a:solidFill>
                  <a:prstClr val="black"/>
                </a:solidFill>
              </a:rPr>
              <a:pPr/>
              <a:t>2</a:t>
            </a:fld>
            <a:endParaRPr lang="en-US">
              <a:solidFill>
                <a:prstClr val="black"/>
              </a:solidFill>
            </a:endParaRPr>
          </a:p>
        </p:txBody>
      </p:sp>
      <p:sp>
        <p:nvSpPr>
          <p:cNvPr id="9338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338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D46378-7924-BF4B-A44F-0A2CEFA0FAC4}" type="slidenum">
              <a:rPr lang="en-US">
                <a:solidFill>
                  <a:prstClr val="black"/>
                </a:solidFill>
              </a:rPr>
              <a:pPr/>
              <a:t>20</a:t>
            </a:fld>
            <a:endParaRPr lang="en-US">
              <a:solidFill>
                <a:prstClr val="black"/>
              </a:solidFill>
            </a:endParaRPr>
          </a:p>
        </p:txBody>
      </p:sp>
      <p:sp>
        <p:nvSpPr>
          <p:cNvPr id="10014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014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2845BF-598F-154E-8E18-357F87A235C7}" type="slidenum">
              <a:rPr lang="en-US">
                <a:solidFill>
                  <a:prstClr val="black"/>
                </a:solidFill>
              </a:rPr>
              <a:pPr/>
              <a:t>21</a:t>
            </a:fld>
            <a:endParaRPr lang="en-US">
              <a:solidFill>
                <a:prstClr val="black"/>
              </a:solidFill>
            </a:endParaRPr>
          </a:p>
        </p:txBody>
      </p:sp>
      <p:sp>
        <p:nvSpPr>
          <p:cNvPr id="10035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035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907D18-6A96-1143-860F-51390C30D674}" type="slidenum">
              <a:rPr lang="en-US">
                <a:solidFill>
                  <a:prstClr val="black"/>
                </a:solidFill>
              </a:rPr>
              <a:pPr/>
              <a:t>22</a:t>
            </a:fld>
            <a:endParaRPr lang="en-US">
              <a:solidFill>
                <a:prstClr val="black"/>
              </a:solidFill>
            </a:endParaRPr>
          </a:p>
        </p:txBody>
      </p:sp>
      <p:sp>
        <p:nvSpPr>
          <p:cNvPr id="9011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011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8DB39D-E42E-C84D-A4C6-2D95FD42EA42}" type="slidenum">
              <a:rPr lang="en-US">
                <a:solidFill>
                  <a:prstClr val="black"/>
                </a:solidFill>
              </a:rPr>
              <a:pPr/>
              <a:t>23</a:t>
            </a:fld>
            <a:endParaRPr lang="en-US">
              <a:solidFill>
                <a:prstClr val="black"/>
              </a:solidFill>
            </a:endParaRPr>
          </a:p>
        </p:txBody>
      </p:sp>
      <p:sp>
        <p:nvSpPr>
          <p:cNvPr id="9912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12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EE75EE-DC4B-6947-AF54-BCCF16A664A8}" type="slidenum">
              <a:rPr lang="en-US">
                <a:solidFill>
                  <a:prstClr val="black"/>
                </a:solidFill>
              </a:rPr>
              <a:pPr/>
              <a:t>24</a:t>
            </a:fld>
            <a:endParaRPr lang="en-US">
              <a:solidFill>
                <a:prstClr val="black"/>
              </a:solidFill>
            </a:endParaRPr>
          </a:p>
        </p:txBody>
      </p:sp>
      <p:sp>
        <p:nvSpPr>
          <p:cNvPr id="993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3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6F8048-4584-5643-A393-36E8896DE440}" type="slidenum">
              <a:rPr lang="en-US">
                <a:solidFill>
                  <a:prstClr val="black"/>
                </a:solidFill>
              </a:rPr>
              <a:pPr/>
              <a:t>25</a:t>
            </a:fld>
            <a:endParaRPr lang="en-US">
              <a:solidFill>
                <a:prstClr val="black"/>
              </a:solidFill>
            </a:endParaRPr>
          </a:p>
        </p:txBody>
      </p:sp>
      <p:sp>
        <p:nvSpPr>
          <p:cNvPr id="978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78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909370-89B1-6542-8159-825764BD8BC7}" type="slidenum">
              <a:rPr lang="en-US">
                <a:solidFill>
                  <a:prstClr val="black"/>
                </a:solidFill>
              </a:rPr>
              <a:pPr/>
              <a:t>26</a:t>
            </a:fld>
            <a:endParaRPr lang="en-US">
              <a:solidFill>
                <a:prstClr val="black"/>
              </a:solidFill>
            </a:endParaRPr>
          </a:p>
        </p:txBody>
      </p:sp>
      <p:sp>
        <p:nvSpPr>
          <p:cNvPr id="980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80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708F3E-B515-8648-B986-A23BB72E41CD}" type="slidenum">
              <a:rPr lang="en-US">
                <a:solidFill>
                  <a:prstClr val="black"/>
                </a:solidFill>
              </a:rPr>
              <a:pPr/>
              <a:t>27</a:t>
            </a:fld>
            <a:endParaRPr lang="en-US">
              <a:solidFill>
                <a:prstClr val="black"/>
              </a:solidFill>
            </a:endParaRPr>
          </a:p>
        </p:txBody>
      </p:sp>
      <p:sp>
        <p:nvSpPr>
          <p:cNvPr id="9830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830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D541EC5-E34C-D34B-8708-67BA81B417CA}" type="slidenum">
              <a:rPr lang="en-US">
                <a:solidFill>
                  <a:prstClr val="black"/>
                </a:solidFill>
              </a:rPr>
              <a:pPr/>
              <a:t>28</a:t>
            </a:fld>
            <a:endParaRPr lang="en-US">
              <a:solidFill>
                <a:prstClr val="black"/>
              </a:solidFill>
            </a:endParaRPr>
          </a:p>
        </p:txBody>
      </p:sp>
      <p:sp>
        <p:nvSpPr>
          <p:cNvPr id="989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89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B54418F-0B3E-C445-B690-0A636FD7FDC6}" type="slidenum">
              <a:rPr lang="en-US">
                <a:solidFill>
                  <a:prstClr val="black"/>
                </a:solidFill>
              </a:rPr>
              <a:pPr/>
              <a:t>29</a:t>
            </a:fld>
            <a:endParaRPr lang="en-US">
              <a:solidFill>
                <a:prstClr val="black"/>
              </a:solidFill>
            </a:endParaRPr>
          </a:p>
        </p:txBody>
      </p:sp>
      <p:sp>
        <p:nvSpPr>
          <p:cNvPr id="985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85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228AEA-B0EC-BC42-B9DF-62F76C9D3931}" type="slidenum">
              <a:rPr lang="en-US">
                <a:solidFill>
                  <a:prstClr val="black"/>
                </a:solidFill>
              </a:rPr>
              <a:pPr/>
              <a:t>3</a:t>
            </a:fld>
            <a:endParaRPr lang="en-US">
              <a:solidFill>
                <a:prstClr val="black"/>
              </a:solidFill>
            </a:endParaRPr>
          </a:p>
        </p:txBody>
      </p:sp>
      <p:sp>
        <p:nvSpPr>
          <p:cNvPr id="9400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400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108378D-F2E0-B949-BCD9-5D88D1FB5A4C}" type="slidenum">
              <a:rPr lang="en-US">
                <a:solidFill>
                  <a:prstClr val="black"/>
                </a:solidFill>
              </a:rPr>
              <a:pPr/>
              <a:t>30</a:t>
            </a:fld>
            <a:endParaRPr lang="en-US">
              <a:solidFill>
                <a:prstClr val="black"/>
              </a:solidFill>
            </a:endParaRPr>
          </a:p>
        </p:txBody>
      </p:sp>
      <p:sp>
        <p:nvSpPr>
          <p:cNvPr id="9482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482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31</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DCE32B-E9C1-2C48-AD84-AC9FCB33FD4F}" type="slidenum">
              <a:rPr lang="en-US">
                <a:solidFill>
                  <a:prstClr val="black"/>
                </a:solidFill>
              </a:rPr>
              <a:pPr/>
              <a:t>4</a:t>
            </a:fld>
            <a:endParaRPr lang="en-US">
              <a:solidFill>
                <a:prstClr val="black"/>
              </a:solidFill>
            </a:endParaRPr>
          </a:p>
        </p:txBody>
      </p:sp>
      <p:sp>
        <p:nvSpPr>
          <p:cNvPr id="9441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441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9664B81-E8FB-3140-9BA1-D6B74B3694A0}" type="slidenum">
              <a:rPr lang="en-US">
                <a:solidFill>
                  <a:prstClr val="black"/>
                </a:solidFill>
              </a:rPr>
              <a:pPr/>
              <a:t>5</a:t>
            </a:fld>
            <a:endParaRPr lang="en-US">
              <a:solidFill>
                <a:prstClr val="black"/>
              </a:solidFill>
            </a:endParaRPr>
          </a:p>
        </p:txBody>
      </p:sp>
      <p:sp>
        <p:nvSpPr>
          <p:cNvPr id="9502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02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B91663-E38A-B54C-8296-9B4861075A81}" type="slidenum">
              <a:rPr lang="en-US">
                <a:solidFill>
                  <a:prstClr val="black"/>
                </a:solidFill>
              </a:rPr>
              <a:pPr/>
              <a:t>6</a:t>
            </a:fld>
            <a:endParaRPr lang="en-US">
              <a:solidFill>
                <a:prstClr val="black"/>
              </a:solidFill>
            </a:endParaRPr>
          </a:p>
        </p:txBody>
      </p:sp>
      <p:sp>
        <p:nvSpPr>
          <p:cNvPr id="9523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23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4C8BFBD-FEA2-1746-A1BA-37735C96AAA9}" type="slidenum">
              <a:rPr lang="en-US">
                <a:solidFill>
                  <a:prstClr val="black"/>
                </a:solidFill>
              </a:rPr>
              <a:pPr/>
              <a:t>7</a:t>
            </a:fld>
            <a:endParaRPr lang="en-US">
              <a:solidFill>
                <a:prstClr val="black"/>
              </a:solidFill>
            </a:endParaRPr>
          </a:p>
        </p:txBody>
      </p:sp>
      <p:sp>
        <p:nvSpPr>
          <p:cNvPr id="9584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584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9A84A8-E568-6A46-B1BC-FEAB034E75EF}" type="slidenum">
              <a:rPr lang="en-US">
                <a:solidFill>
                  <a:prstClr val="black"/>
                </a:solidFill>
              </a:rPr>
              <a:pPr/>
              <a:t>8</a:t>
            </a:fld>
            <a:endParaRPr lang="en-US">
              <a:solidFill>
                <a:prstClr val="black"/>
              </a:solidFill>
            </a:endParaRPr>
          </a:p>
        </p:txBody>
      </p:sp>
      <p:sp>
        <p:nvSpPr>
          <p:cNvPr id="9605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605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B87B9C-0103-D04B-A482-9864FCFA0754}" type="slidenum">
              <a:rPr lang="en-US">
                <a:solidFill>
                  <a:prstClr val="black"/>
                </a:solidFill>
              </a:rPr>
              <a:pPr/>
              <a:t>9</a:t>
            </a:fld>
            <a:endParaRPr lang="en-US">
              <a:solidFill>
                <a:prstClr val="black"/>
              </a:solidFill>
            </a:endParaRPr>
          </a:p>
        </p:txBody>
      </p:sp>
      <p:sp>
        <p:nvSpPr>
          <p:cNvPr id="9482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482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42B9C98B-5C80-4F4C-B65D-D8FF7A340F4C}"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7D791E53-ECCE-D349-A032-24E10B940AE7}"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E93120D-FAA9-3A4C-B7A0-B5C1265F9840}"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pPr algn="ctr"/>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9877394-CC30-F745-A1DB-03548AEB222E}"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3.xml"/><Relationship Id="rId6" Type="http://schemas.openxmlformats.org/officeDocument/2006/relationships/slide" Target="slide10.xml"/><Relationship Id="rId7" Type="http://schemas.openxmlformats.org/officeDocument/2006/relationships/slide" Target="slide17.xml"/><Relationship Id="rId8" Type="http://schemas.openxmlformats.org/officeDocument/2006/relationships/slide" Target="slide22.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5C12.%20Simple%20Stack%20Class%5C%5Bppt%5D%5CSimpleStackClass.ppt%23482,2,Exercise:%20Define%20a%20Stack%20of%20Character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hyperlink" Target="%5C12.%20Simple%20Stack%20Class%5C%5Bppt%5D%5CSimpleStackClass.ppt%23482,2,Exercise:%20Define%20a%20Stack%20of%20Character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hyperlink" Target="%5C12.%20Simple%20Stack%20Class%5C%5Bppt%5D%5CSimpleStackClass.ppt%23482,2,Exercise:%20Define%20a%20Stack%20of%20Characters" TargetMode="External"/><Relationship Id="rId4" Type="http://schemas.openxmlformats.org/officeDocument/2006/relationships/image" Target="../media/image4.png"/><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5C12.%20Simple%20Stack%20Class%5C%5Bppt%5D%5CSimpleStackClass.ppt%23482,2,Exercise:%20Define%20a%20Stack%20of%20Characters" TargetMode="External"/><Relationship Id="rId4"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hyperlink" Target="%5C12.%20Simple%20Stack%20Class%5C%5Bppt%5D%5CSimpleStackClass.ppt%23482,2,Exercise:%20Define%20a%20Stack%20of%20Characters"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hyperlink" Target="%5C12.%20Simple%20Stack%20Class%5C%5Bppt%5D%5CSimpleStackClass.ppt%23482,2,Exercise:%20Define%20a%20Stack%20of%20Character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5C12.%20Simple%20Stack%20Class%5C%5Bppt%5D%5CSimpleStackClass.ppt%23482,2,Exercise:%20Define%20a%20Stack%20of%20Character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hyperlink" Target="%5C12.%20Simple%20Stack%20Class%5C%5Bppt%5D%5CSimpleStackClass.ppt%23482,2,Exercise:%20Define%20a%20Stack%20of%20Character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400" dirty="0" smtClean="0">
                <a:solidFill>
                  <a:srgbClr val="000000"/>
                </a:solidFill>
              </a:rPr>
              <a:t>Efficiency and Representation</a:t>
            </a:r>
            <a:endParaRPr lang="en-US" sz="3400" dirty="0">
              <a:solidFill>
                <a:srgbClr val="000000"/>
              </a:solidFill>
            </a:endParaRP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13</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819400" y="1601405"/>
            <a:ext cx="3505200" cy="400110"/>
          </a:xfrm>
          <a:prstGeom prst="rect">
            <a:avLst/>
          </a:prstGeom>
          <a:noFill/>
          <a:ln w="9525">
            <a:noFill/>
            <a:miter lim="800000"/>
            <a:headEnd/>
            <a:tailEnd/>
          </a:ln>
          <a:effectLst/>
        </p:spPr>
        <p:txBody>
          <a:bodyPr wrap="square">
            <a:prstTxWarp prst="textNoShape">
              <a:avLst/>
            </a:prstTxWarp>
            <a:spAutoFit/>
          </a:bodyPr>
          <a:lstStyle/>
          <a:p>
            <a:pPr algn="just"/>
            <a:r>
              <a:rPr lang="en-US" sz="1000" b="0" i="1" dirty="0" smtClean="0"/>
              <a:t>Time granted does not necessarily coincide with time that can be most fully </a:t>
            </a:r>
            <a:r>
              <a:rPr lang="en-US" sz="1000" b="0" i="1" dirty="0" smtClean="0"/>
              <a:t>used</a:t>
            </a:r>
            <a:r>
              <a:rPr lang="en-US" sz="1000" b="0" i="1" dirty="0" smtClean="0"/>
              <a:t>.</a:t>
            </a:r>
            <a:endParaRPr lang="en-US" sz="1000" b="0" i="1" dirty="0">
              <a:solidFill>
                <a:srgbClr val="000000"/>
              </a:solidFill>
            </a:endParaRPr>
          </a:p>
        </p:txBody>
      </p:sp>
      <p:sp>
        <p:nvSpPr>
          <p:cNvPr id="7" name="Rectangle 25"/>
          <p:cNvSpPr>
            <a:spLocks noChangeArrowheads="1"/>
          </p:cNvSpPr>
          <p:nvPr/>
        </p:nvSpPr>
        <p:spPr bwMode="auto">
          <a:xfrm>
            <a:off x="4267200" y="1941285"/>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Tillie Olsen, </a:t>
            </a:r>
            <a:r>
              <a:rPr lang="en-US" sz="1000" b="0" i="1" dirty="0" smtClean="0"/>
              <a:t>Silences,</a:t>
            </a:r>
            <a:r>
              <a:rPr lang="en-US" sz="1000" b="0" dirty="0" smtClean="0"/>
              <a:t> 1965</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13.1  Software patterns for editing text</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13.2  Designing a simple text editor</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13.3  An array-based implementation</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13.4  A stack-based implementation</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13.5  A list-based implementation</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4720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Array Model</a:t>
            </a:r>
            <a:endParaRPr lang="en-US" sz="4000" dirty="0">
              <a:solidFill>
                <a:schemeClr val="tx1"/>
              </a:solidFill>
            </a:endParaRPr>
          </a:p>
        </p:txBody>
      </p:sp>
      <p:sp>
        <p:nvSpPr>
          <p:cNvPr id="14" name="Rectangle 8">
            <a:hlinkClick r:id="rId3" action="ppaction://hlinkpres?slideindex=2&amp;slidetitle=Exercise: Define a Stack of Characters"/>
          </p:cNvPr>
          <p:cNvSpPr>
            <a:spLocks noChangeArrowheads="1"/>
          </p:cNvSpPr>
          <p:nvPr/>
        </p:nvSpPr>
        <p:spPr bwMode="auto">
          <a:xfrm>
            <a:off x="482600" y="1231900"/>
            <a:ext cx="8164513"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Conceptually, the simplest strategy for representing the editor buffer is to use an array for the individual characters.</a:t>
            </a:r>
          </a:p>
        </p:txBody>
      </p:sp>
      <p:sp>
        <p:nvSpPr>
          <p:cNvPr id="15" name="Rectangle 24">
            <a:hlinkClick r:id="rId3" action="ppaction://hlinkpres?slideindex=2&amp;slidetitle=Exercise: Define a Stack of Characters"/>
          </p:cNvPr>
          <p:cNvSpPr>
            <a:spLocks noChangeArrowheads="1"/>
          </p:cNvSpPr>
          <p:nvPr/>
        </p:nvSpPr>
        <p:spPr bwMode="auto">
          <a:xfrm>
            <a:off x="482600" y="2032000"/>
            <a:ext cx="8164513" cy="4521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To ensure that the buffer can contain an arbitrary amount of text, it is important to allocate the array storage dynamically and to expand the array whenever the buffer runs out of space.</a:t>
            </a:r>
          </a:p>
          <a:p>
            <a:pPr marL="342900" indent="-342900" algn="just">
              <a:lnSpc>
                <a:spcPct val="85000"/>
              </a:lnSpc>
              <a:spcAft>
                <a:spcPct val="50000"/>
              </a:spcAft>
              <a:buFontTx/>
              <a:buChar char="•"/>
            </a:pPr>
            <a:r>
              <a:rPr lang="en-US" sz="2400" b="0" dirty="0">
                <a:solidFill>
                  <a:srgbClr val="000000"/>
                </a:solidFill>
              </a:rPr>
              <a:t>The array used to hold the characters will contain elements that are allocated but not yet in use, which makes it necessary to distinguish the </a:t>
            </a:r>
            <a:r>
              <a:rPr lang="en-US" sz="2400" i="1" dirty="0">
                <a:solidFill>
                  <a:srgbClr val="000000"/>
                </a:solidFill>
              </a:rPr>
              <a:t>capacity</a:t>
            </a:r>
            <a:r>
              <a:rPr lang="en-US" sz="2400" b="0" dirty="0">
                <a:solidFill>
                  <a:srgbClr val="000000"/>
                </a:solidFill>
              </a:rPr>
              <a:t> of the array from its </a:t>
            </a:r>
            <a:r>
              <a:rPr lang="en-US" sz="2400" i="1" dirty="0">
                <a:solidFill>
                  <a:srgbClr val="000000"/>
                </a:solidFill>
              </a:rPr>
              <a:t>effective size</a:t>
            </a:r>
            <a:r>
              <a:rPr lang="en-US" sz="2400" b="0" i="1" dirty="0">
                <a:solidFill>
                  <a:srgbClr val="000000"/>
                </a:solidFill>
              </a:rPr>
              <a:t>.</a:t>
            </a:r>
            <a:endParaRPr lang="en-US" sz="2400" b="0" dirty="0">
              <a:solidFill>
                <a:srgbClr val="000000"/>
              </a:solidFill>
            </a:endParaRPr>
          </a:p>
          <a:p>
            <a:pPr marL="342900" indent="-342900" algn="just">
              <a:lnSpc>
                <a:spcPct val="85000"/>
              </a:lnSpc>
              <a:spcAft>
                <a:spcPct val="50000"/>
              </a:spcAft>
              <a:buFontTx/>
              <a:buChar char="•"/>
            </a:pPr>
            <a:r>
              <a:rPr lang="en-US" sz="2400" b="0" dirty="0">
                <a:solidFill>
                  <a:srgbClr val="000000"/>
                </a:solidFill>
              </a:rPr>
              <a:t>In addition to the size and capacity information, the data structure for the editor buffer must contain an additional integer variable that indicates the current position of the cursor.  This variable can take on values ranging from 0 up to and including the length of the buffer.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7587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975875" name="Text Box 3"/>
          <p:cNvSpPr txBox="1">
            <a:spLocks noChangeArrowheads="1"/>
          </p:cNvSpPr>
          <p:nvPr/>
        </p:nvSpPr>
        <p:spPr bwMode="auto">
          <a:xfrm>
            <a:off x="342900" y="1193800"/>
            <a:ext cx="8440738" cy="52758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bufferpriv.h</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file contains the private section of the </a:t>
            </a:r>
            <a:r>
              <a:rPr lang="en-US" dirty="0" err="1" smtClean="0">
                <a:solidFill>
                  <a:srgbClr val="0000FF"/>
                </a:solidFill>
                <a:latin typeface="Courier New" charset="0"/>
              </a:rPr>
              <a:t>EditorBuffer</a:t>
            </a:r>
            <a:r>
              <a:rPr lang="en-US" dirty="0" smtClean="0">
                <a:solidFill>
                  <a:srgbClr val="0000FF"/>
                </a:solidFill>
                <a:latin typeface="Courier New" charset="0"/>
              </a:rPr>
              <a:t> class for</a:t>
            </a:r>
          </a:p>
          <a:p>
            <a:pPr>
              <a:lnSpc>
                <a:spcPct val="90000"/>
              </a:lnSpc>
            </a:pPr>
            <a:r>
              <a:rPr lang="en-US" dirty="0" smtClean="0">
                <a:solidFill>
                  <a:srgbClr val="0000FF"/>
                </a:solidFill>
                <a:latin typeface="Courier New" charset="0"/>
              </a:rPr>
              <a:t> * for the array-based editor.</a:t>
            </a:r>
          </a:p>
          <a:p>
            <a:pPr>
              <a:lnSpc>
                <a:spcPct val="90000"/>
              </a:lnSpc>
            </a:pPr>
            <a:r>
              <a:rPr lang="en-US" dirty="0" smtClean="0">
                <a:solidFill>
                  <a:srgbClr val="0000FF"/>
                </a:solidFill>
                <a:latin typeface="Courier New" charset="0"/>
              </a:rPr>
              <a:t> */</a:t>
            </a:r>
          </a:p>
          <a:p>
            <a:pPr>
              <a:lnSpc>
                <a:spcPct val="90000"/>
              </a:lnSpc>
            </a:pPr>
            <a:endParaRPr lang="en-US" sz="800"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Buffer data structure</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In the array-based implementation of the buffer, the characters in the</a:t>
            </a:r>
          </a:p>
          <a:p>
            <a:pPr>
              <a:lnSpc>
                <a:spcPct val="90000"/>
              </a:lnSpc>
            </a:pPr>
            <a:r>
              <a:rPr lang="en-US" dirty="0" smtClean="0">
                <a:solidFill>
                  <a:srgbClr val="0000FF"/>
                </a:solidFill>
                <a:latin typeface="Courier New" charset="0"/>
              </a:rPr>
              <a:t> * buffer are stored in a dynamic array.  In addition to the array, the</a:t>
            </a:r>
          </a:p>
          <a:p>
            <a:pPr>
              <a:lnSpc>
                <a:spcPct val="90000"/>
              </a:lnSpc>
            </a:pPr>
            <a:r>
              <a:rPr lang="en-US" dirty="0" smtClean="0">
                <a:solidFill>
                  <a:srgbClr val="0000FF"/>
                </a:solidFill>
                <a:latin typeface="Courier New" charset="0"/>
              </a:rPr>
              <a:t> * structure keeps track of the capacity of the buffer, the length of the</a:t>
            </a:r>
          </a:p>
          <a:p>
            <a:pPr>
              <a:lnSpc>
                <a:spcPct val="90000"/>
              </a:lnSpc>
            </a:pPr>
            <a:r>
              <a:rPr lang="en-US" dirty="0" smtClean="0">
                <a:solidFill>
                  <a:srgbClr val="0000FF"/>
                </a:solidFill>
                <a:latin typeface="Courier New" charset="0"/>
              </a:rPr>
              <a:t> * buffer, and the cursor position.  The cursor position is the index of</a:t>
            </a:r>
          </a:p>
          <a:p>
            <a:pPr>
              <a:lnSpc>
                <a:spcPct val="90000"/>
              </a:lnSpc>
            </a:pPr>
            <a:r>
              <a:rPr lang="en-US" dirty="0" smtClean="0">
                <a:solidFill>
                  <a:srgbClr val="0000FF"/>
                </a:solidFill>
                <a:latin typeface="Courier New" charset="0"/>
              </a:rPr>
              <a:t> * the character that follows where the cursor would appear on the screen.</a:t>
            </a:r>
          </a:p>
          <a:p>
            <a:pPr>
              <a:lnSpc>
                <a:spcPct val="90000"/>
              </a:lnSpc>
            </a:pPr>
            <a:r>
              <a:rPr lang="en-US" dirty="0" smtClean="0">
                <a:solidFill>
                  <a:srgbClr val="0000FF"/>
                </a:solidFill>
                <a:latin typeface="Courier New" charset="0"/>
              </a:rPr>
              <a:t> */</a:t>
            </a:r>
          </a:p>
          <a:p>
            <a:pPr>
              <a:lnSpc>
                <a:spcPct val="90000"/>
              </a:lnSpc>
            </a:pPr>
            <a:endParaRPr lang="en-US" sz="800" dirty="0" smtClean="0">
              <a:solidFill>
                <a:srgbClr val="000000"/>
              </a:solidFill>
              <a:latin typeface="Courier New" charset="0"/>
            </a:endParaRPr>
          </a:p>
          <a:p>
            <a:pPr>
              <a:lnSpc>
                <a:spcPct val="90000"/>
              </a:lnSpc>
            </a:pPr>
            <a:r>
              <a:rPr lang="en-US" dirty="0" smtClean="0">
                <a:solidFill>
                  <a:srgbClr val="000000"/>
                </a:solidFill>
                <a:latin typeface="Courier New" charset="0"/>
              </a:rPr>
              <a:t>private:</a:t>
            </a:r>
          </a:p>
          <a:p>
            <a:pPr>
              <a:lnSpc>
                <a:spcPct val="90000"/>
              </a:lnSpc>
            </a:pPr>
            <a:endParaRPr lang="en-US" sz="800" dirty="0" smtClean="0">
              <a:solidFill>
                <a:srgbClr val="0000FF"/>
              </a:solidFill>
              <a:latin typeface="Courier New" charset="0"/>
            </a:endParaRPr>
          </a:p>
          <a:p>
            <a:pPr>
              <a:lnSpc>
                <a:spcPct val="90000"/>
              </a:lnSpc>
            </a:pPr>
            <a:r>
              <a:rPr lang="en-US" dirty="0" smtClean="0">
                <a:solidFill>
                  <a:srgbClr val="0000FF"/>
                </a:solidFill>
                <a:latin typeface="Courier New" charset="0"/>
              </a:rPr>
              <a:t>/* Instance variables */</a:t>
            </a:r>
          </a:p>
          <a:p>
            <a:pPr>
              <a:lnSpc>
                <a:spcPct val="90000"/>
              </a:lnSpc>
            </a:pPr>
            <a:endParaRPr lang="en-US" sz="800" dirty="0" smtClean="0">
              <a:solidFill>
                <a:srgbClr val="000000"/>
              </a:solidFill>
              <a:latin typeface="Courier New" charset="0"/>
            </a:endParaRPr>
          </a:p>
          <a:p>
            <a:pPr>
              <a:lnSpc>
                <a:spcPct val="90000"/>
              </a:lnSpc>
            </a:pPr>
            <a:r>
              <a:rPr lang="en-US" dirty="0" smtClean="0">
                <a:solidFill>
                  <a:srgbClr val="000000"/>
                </a:solidFill>
                <a:latin typeface="Courier New" charset="0"/>
              </a:rPr>
              <a:t>   char </a:t>
            </a:r>
            <a:r>
              <a:rPr lang="en-US" dirty="0">
                <a:solidFill>
                  <a:srgbClr val="000000"/>
                </a:solidFill>
                <a:latin typeface="Courier New" charset="0"/>
              </a:rPr>
              <a:t>*array</a:t>
            </a:r>
            <a:r>
              <a:rPr lang="en-US" dirty="0" smtClean="0">
                <a:solidFill>
                  <a:srgbClr val="000000"/>
                </a:solidFill>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Dynamic array of characters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a:solidFill>
                  <a:srgbClr val="000000"/>
                </a:solidFill>
                <a:latin typeface="Courier New" charset="0"/>
              </a:rPr>
              <a:t>capacity;       </a:t>
            </a:r>
            <a:r>
              <a:rPr lang="en-US" dirty="0" smtClean="0">
                <a:solidFill>
                  <a:srgbClr val="000000"/>
                </a:solidFill>
                <a:latin typeface="Courier New" charset="0"/>
              </a:rPr>
              <a:t>       </a:t>
            </a:r>
            <a:r>
              <a:rPr lang="en-US" dirty="0">
                <a:solidFill>
                  <a:srgbClr val="0000FF"/>
                </a:solidFill>
                <a:latin typeface="Courier New" charset="0"/>
              </a:rPr>
              <a:t>/* Allocated size of that array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a:solidFill>
                  <a:srgbClr val="000000"/>
                </a:solidFill>
                <a:latin typeface="Courier New" charset="0"/>
              </a:rPr>
              <a:t>length;          </a:t>
            </a:r>
            <a:r>
              <a:rPr lang="en-US" dirty="0" smtClean="0">
                <a:solidFill>
                  <a:srgbClr val="000000"/>
                </a:solidFill>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Number of character in buffer   */</a:t>
            </a:r>
            <a:endParaRPr lang="en-US" dirty="0">
              <a:solidFill>
                <a:srgbClr val="000000"/>
              </a:solidFill>
              <a:latin typeface="Courier New" charset="0"/>
            </a:endParaRPr>
          </a:p>
          <a:p>
            <a:pPr>
              <a:lnSpc>
                <a:spcPct val="90000"/>
              </a:lnSpc>
            </a:pPr>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a:solidFill>
                  <a:srgbClr val="000000"/>
                </a:solidFill>
                <a:latin typeface="Courier New" charset="0"/>
              </a:rPr>
              <a:t>cursor;          </a:t>
            </a:r>
            <a:r>
              <a:rPr lang="en-US" dirty="0" smtClean="0">
                <a:solidFill>
                  <a:srgbClr val="000000"/>
                </a:solidFill>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Index of character after cursor */</a:t>
            </a:r>
            <a:endParaRPr lang="en-US" dirty="0">
              <a:solidFill>
                <a:srgbClr val="000000"/>
              </a:solidFill>
              <a:latin typeface="Courier New" charset="0"/>
            </a:endParaRPr>
          </a:p>
          <a:p>
            <a:pPr>
              <a:lnSpc>
                <a:spcPct val="90000"/>
              </a:lnSpc>
            </a:pPr>
            <a:endParaRPr lang="en-US" sz="1000" dirty="0">
              <a:solidFill>
                <a:srgbClr val="000000"/>
              </a:solidFill>
              <a:latin typeface="Courier New" charset="0"/>
            </a:endParaRPr>
          </a:p>
          <a:p>
            <a:pPr>
              <a:lnSpc>
                <a:spcPct val="90000"/>
              </a:lnSpc>
            </a:pPr>
            <a:r>
              <a:rPr lang="en-US" dirty="0">
                <a:solidFill>
                  <a:srgbClr val="0000FF"/>
                </a:solidFill>
                <a:latin typeface="Courier New" charset="0"/>
              </a:rPr>
              <a:t>/* Private method prototype *</a:t>
            </a:r>
            <a:r>
              <a:rPr lang="en-US" dirty="0" smtClean="0">
                <a:solidFill>
                  <a:srgbClr val="0000FF"/>
                </a:solidFill>
                <a:latin typeface="Courier New" charset="0"/>
              </a:rPr>
              <a:t>/</a:t>
            </a:r>
            <a:endParaRPr lang="en-US" dirty="0">
              <a:solidFill>
                <a:srgbClr val="000000"/>
              </a:solidFill>
              <a:latin typeface="Courier New" charset="0"/>
            </a:endParaRPr>
          </a:p>
          <a:p>
            <a:pPr>
              <a:lnSpc>
                <a:spcPct val="90000"/>
              </a:lnSpc>
            </a:pPr>
            <a:endParaRPr lang="en-US" sz="8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expandCapacity</a:t>
            </a:r>
            <a:r>
              <a:rPr lang="en-US" dirty="0">
                <a:solidFill>
                  <a:srgbClr val="000000"/>
                </a:solidFill>
                <a:latin typeface="Courier New" charset="0"/>
              </a:rPr>
              <a:t>();</a:t>
            </a:r>
          </a:p>
        </p:txBody>
      </p:sp>
      <p:sp>
        <p:nvSpPr>
          <p:cNvPr id="97587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7587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75878"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Private Data for Array-Based Buffer</a:t>
            </a:r>
          </a:p>
        </p:txBody>
      </p:sp>
      <p:sp>
        <p:nvSpPr>
          <p:cNvPr id="97587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334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953347" name="Text Box 3"/>
          <p:cNvSpPr txBox="1">
            <a:spLocks noChangeArrowheads="1"/>
          </p:cNvSpPr>
          <p:nvPr/>
        </p:nvSpPr>
        <p:spPr bwMode="auto">
          <a:xfrm>
            <a:off x="342900" y="1193800"/>
            <a:ext cx="8440738" cy="51373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arraybuf.cpp</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implements the </a:t>
            </a:r>
            <a:r>
              <a:rPr lang="en-US" dirty="0" err="1">
                <a:solidFill>
                  <a:srgbClr val="0000FF"/>
                </a:solidFill>
                <a:latin typeface="Courier New" charset="0"/>
              </a:rPr>
              <a:t>EditorBuffer</a:t>
            </a:r>
            <a:r>
              <a:rPr lang="en-US" dirty="0">
                <a:solidFill>
                  <a:srgbClr val="0000FF"/>
                </a:solidFill>
                <a:latin typeface="Courier New" charset="0"/>
              </a:rPr>
              <a:t> class using an</a:t>
            </a:r>
          </a:p>
          <a:p>
            <a:pPr>
              <a:lnSpc>
                <a:spcPct val="90000"/>
              </a:lnSpc>
            </a:pPr>
            <a:r>
              <a:rPr lang="en-US" dirty="0">
                <a:solidFill>
                  <a:srgbClr val="0000FF"/>
                </a:solidFill>
                <a:latin typeface="Courier New" charset="0"/>
              </a:rPr>
              <a:t> * array to represent the buffer.</a:t>
            </a:r>
          </a:p>
          <a:p>
            <a:pPr>
              <a:lnSpc>
                <a:spcPct val="90000"/>
              </a:lnSpc>
            </a:pPr>
            <a:r>
              <a:rPr lang="en-US" dirty="0">
                <a:solidFill>
                  <a:srgbClr val="0000FF"/>
                </a:solidFill>
                <a:latin typeface="Courier New" charset="0"/>
              </a:rPr>
              <a:t>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a:t>
            </a:r>
            <a:r>
              <a:rPr lang="en-US" dirty="0">
                <a:solidFill>
                  <a:srgbClr val="000000"/>
                </a:solidFill>
                <a:latin typeface="Courier New" charset="0"/>
              </a:rPr>
              <a:t>include "</a:t>
            </a:r>
            <a:r>
              <a:rPr lang="en-US" dirty="0" err="1">
                <a:solidFill>
                  <a:srgbClr val="000000"/>
                </a:solidFill>
                <a:latin typeface="Courier New" charset="0"/>
              </a:rPr>
              <a:t>buffer.h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using namespace std;</a:t>
            </a:r>
          </a:p>
          <a:p>
            <a:pPr>
              <a:lnSpc>
                <a:spcPct val="90000"/>
              </a:lnSpc>
            </a:pPr>
            <a:endParaRPr lang="en-US" dirty="0" smtClean="0">
              <a:solidFill>
                <a:srgbClr val="000000"/>
              </a:solidFill>
              <a:latin typeface="Courier New" charset="0"/>
            </a:endParaRPr>
          </a:p>
          <a:p>
            <a:pPr>
              <a:lnSpc>
                <a:spcPct val="90000"/>
              </a:lnSpc>
            </a:pPr>
            <a:r>
              <a:rPr lang="en-US" dirty="0">
                <a:solidFill>
                  <a:srgbClr val="0000FF"/>
                </a:solidFill>
                <a:latin typeface="Courier New" charset="0"/>
              </a:rPr>
              <a:t>/* Constants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const </a:t>
            </a:r>
            <a:r>
              <a:rPr lang="en-US" dirty="0" err="1">
                <a:solidFill>
                  <a:srgbClr val="000000"/>
                </a:solidFill>
                <a:latin typeface="Courier New" charset="0"/>
              </a:rPr>
              <a:t>int</a:t>
            </a:r>
            <a:r>
              <a:rPr lang="en-US" dirty="0">
                <a:solidFill>
                  <a:srgbClr val="000000"/>
                </a:solidFill>
                <a:latin typeface="Courier New" charset="0"/>
              </a:rPr>
              <a:t> INITIAL_CAPACITY = 100;</a:t>
            </a:r>
          </a:p>
          <a:p>
            <a:pPr>
              <a:lnSpc>
                <a:spcPct val="90000"/>
              </a:lnSpc>
            </a:pPr>
            <a:endParaRPr lang="en-US" dirty="0">
              <a:solidFill>
                <a:srgbClr val="0000FF"/>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In this representation of the buffer, the characters are stored</a:t>
            </a:r>
          </a:p>
          <a:p>
            <a:pPr>
              <a:lnSpc>
                <a:spcPct val="90000"/>
              </a:lnSpc>
            </a:pPr>
            <a:r>
              <a:rPr lang="en-US" dirty="0">
                <a:solidFill>
                  <a:srgbClr val="0000FF"/>
                </a:solidFill>
                <a:latin typeface="Courier New" charset="0"/>
              </a:rPr>
              <a:t> * in a dynamic array along with integers storing the capacity of</a:t>
            </a:r>
          </a:p>
          <a:p>
            <a:pPr>
              <a:lnSpc>
                <a:spcPct val="90000"/>
              </a:lnSpc>
            </a:pPr>
            <a:r>
              <a:rPr lang="en-US" dirty="0">
                <a:solidFill>
                  <a:srgbClr val="0000FF"/>
                </a:solidFill>
                <a:latin typeface="Courier New" charset="0"/>
              </a:rPr>
              <a:t> * the buffer (its allocated size), the length of the buffer (its</a:t>
            </a:r>
          </a:p>
          <a:p>
            <a:pPr>
              <a:lnSpc>
                <a:spcPct val="90000"/>
              </a:lnSpc>
            </a:pPr>
            <a:r>
              <a:rPr lang="en-US" dirty="0">
                <a:solidFill>
                  <a:srgbClr val="0000FF"/>
                </a:solidFill>
                <a:latin typeface="Courier New" charset="0"/>
              </a:rPr>
              <a:t> * effective size), and the cursor position.  The cursor position</a:t>
            </a:r>
          </a:p>
          <a:p>
            <a:pPr>
              <a:lnSpc>
                <a:spcPct val="90000"/>
              </a:lnSpc>
            </a:pPr>
            <a:r>
              <a:rPr lang="en-US" dirty="0">
                <a:solidFill>
                  <a:srgbClr val="0000FF"/>
                </a:solidFill>
                <a:latin typeface="Courier New" charset="0"/>
              </a:rPr>
              <a:t> * indicates the index position of the character that follows where</a:t>
            </a:r>
          </a:p>
          <a:p>
            <a:pPr>
              <a:lnSpc>
                <a:spcPct val="90000"/>
              </a:lnSpc>
            </a:pPr>
            <a:r>
              <a:rPr lang="en-US" dirty="0">
                <a:solidFill>
                  <a:srgbClr val="0000FF"/>
                </a:solidFill>
                <a:latin typeface="Courier New" charset="0"/>
              </a:rPr>
              <a:t> * the cursor would appear on the screen.  The constructor simply</a:t>
            </a:r>
          </a:p>
          <a:p>
            <a:pPr>
              <a:lnSpc>
                <a:spcPct val="90000"/>
              </a:lnSpc>
            </a:pPr>
            <a:r>
              <a:rPr lang="en-US" dirty="0">
                <a:solidFill>
                  <a:srgbClr val="0000FF"/>
                </a:solidFill>
                <a:latin typeface="Courier New" charset="0"/>
              </a:rPr>
              <a:t> * initializes that structure.</a:t>
            </a:r>
          </a:p>
          <a:p>
            <a:pPr>
              <a:lnSpc>
                <a:spcPct val="90000"/>
              </a:lnSpc>
            </a:pPr>
            <a:r>
              <a:rPr lang="en-US" dirty="0">
                <a:solidFill>
                  <a:srgbClr val="0000FF"/>
                </a:solidFill>
                <a:latin typeface="Courier New" charset="0"/>
              </a:rPr>
              <a:t> */</a:t>
            </a:r>
          </a:p>
        </p:txBody>
      </p:sp>
      <p:sp>
        <p:nvSpPr>
          <p:cNvPr id="95334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334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3350"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Array-Based Buffer Implementation</a:t>
            </a:r>
          </a:p>
        </p:txBody>
      </p:sp>
      <p:sp>
        <p:nvSpPr>
          <p:cNvPr id="95335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5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955395" name="Text Box 3"/>
          <p:cNvSpPr txBox="1">
            <a:spLocks noChangeArrowheads="1"/>
          </p:cNvSpPr>
          <p:nvPr/>
        </p:nvSpPr>
        <p:spPr bwMode="auto">
          <a:xfrm>
            <a:off x="350838" y="1219200"/>
            <a:ext cx="8440737" cy="53312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arraybuf.cpp</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file implements the </a:t>
            </a:r>
            <a:r>
              <a:rPr lang="en-US" dirty="0" err="1" smtClean="0">
                <a:solidFill>
                  <a:srgbClr val="0000FF"/>
                </a:solidFill>
                <a:latin typeface="Courier New" charset="0"/>
              </a:rPr>
              <a:t>EditorBuffer</a:t>
            </a:r>
            <a:r>
              <a:rPr lang="en-US" dirty="0" smtClean="0">
                <a:solidFill>
                  <a:srgbClr val="0000FF"/>
                </a:solidFill>
                <a:latin typeface="Courier New" charset="0"/>
              </a:rPr>
              <a:t> class using an</a:t>
            </a:r>
          </a:p>
          <a:p>
            <a:pPr>
              <a:lnSpc>
                <a:spcPct val="90000"/>
              </a:lnSpc>
            </a:pPr>
            <a:r>
              <a:rPr lang="en-US" dirty="0" smtClean="0">
                <a:solidFill>
                  <a:srgbClr val="0000FF"/>
                </a:solidFill>
                <a:latin typeface="Courier New" charset="0"/>
              </a:rPr>
              <a:t> * array to represent the buffer.</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#include "</a:t>
            </a:r>
            <a:r>
              <a:rPr lang="en-US" dirty="0" err="1" smtClean="0">
                <a:solidFill>
                  <a:srgbClr val="000000"/>
                </a:solidFill>
                <a:latin typeface="Courier New" charset="0"/>
              </a:rPr>
              <a:t>buffer.h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using namespace std;</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FF"/>
                </a:solidFill>
                <a:latin typeface="Courier New" charset="0"/>
              </a:rPr>
              <a:t>/* Constants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const </a:t>
            </a:r>
            <a:r>
              <a:rPr lang="en-US" dirty="0" err="1" smtClean="0">
                <a:solidFill>
                  <a:srgbClr val="000000"/>
                </a:solidFill>
                <a:latin typeface="Courier New" charset="0"/>
              </a:rPr>
              <a:t>int</a:t>
            </a:r>
            <a:r>
              <a:rPr lang="en-US" dirty="0" smtClean="0">
                <a:solidFill>
                  <a:srgbClr val="000000"/>
                </a:solidFill>
                <a:latin typeface="Courier New" charset="0"/>
              </a:rPr>
              <a:t> INITIAL_CAPACITY = 100;</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EditorBuffer</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In this representation of the buffer, the characters are stored</a:t>
            </a:r>
          </a:p>
          <a:p>
            <a:pPr>
              <a:lnSpc>
                <a:spcPct val="90000"/>
              </a:lnSpc>
            </a:pPr>
            <a:r>
              <a:rPr lang="en-US" dirty="0" smtClean="0">
                <a:solidFill>
                  <a:srgbClr val="0000FF"/>
                </a:solidFill>
                <a:latin typeface="Courier New" charset="0"/>
              </a:rPr>
              <a:t> * in a dynamic array along with integers storing the capacity of</a:t>
            </a:r>
          </a:p>
          <a:p>
            <a:pPr>
              <a:lnSpc>
                <a:spcPct val="90000"/>
              </a:lnSpc>
            </a:pPr>
            <a:r>
              <a:rPr lang="en-US" dirty="0" smtClean="0">
                <a:solidFill>
                  <a:srgbClr val="0000FF"/>
                </a:solidFill>
                <a:latin typeface="Courier New" charset="0"/>
              </a:rPr>
              <a:t> * the buffer (its allocated size), the length of the buffer (its</a:t>
            </a:r>
          </a:p>
          <a:p>
            <a:pPr>
              <a:lnSpc>
                <a:spcPct val="90000"/>
              </a:lnSpc>
            </a:pPr>
            <a:r>
              <a:rPr lang="en-US" dirty="0" smtClean="0">
                <a:solidFill>
                  <a:srgbClr val="0000FF"/>
                </a:solidFill>
                <a:latin typeface="Courier New" charset="0"/>
              </a:rPr>
              <a:t> * effective size), and the cursor position.  The cursor position</a:t>
            </a:r>
          </a:p>
          <a:p>
            <a:pPr>
              <a:lnSpc>
                <a:spcPct val="90000"/>
              </a:lnSpc>
            </a:pPr>
            <a:r>
              <a:rPr lang="en-US" dirty="0" smtClean="0">
                <a:solidFill>
                  <a:srgbClr val="0000FF"/>
                </a:solidFill>
                <a:latin typeface="Courier New" charset="0"/>
              </a:rPr>
              <a:t> * indicates the index position of the character that follows where</a:t>
            </a:r>
          </a:p>
          <a:p>
            <a:pPr>
              <a:lnSpc>
                <a:spcPct val="90000"/>
              </a:lnSpc>
            </a:pPr>
            <a:r>
              <a:rPr lang="en-US" dirty="0" smtClean="0">
                <a:solidFill>
                  <a:srgbClr val="0000FF"/>
                </a:solidFill>
                <a:latin typeface="Courier New" charset="0"/>
              </a:rPr>
              <a:t> * the cursor would appear on the screen.  The constructor simply</a:t>
            </a:r>
          </a:p>
          <a:p>
            <a:pPr>
              <a:lnSpc>
                <a:spcPct val="90000"/>
              </a:lnSpc>
            </a:pPr>
            <a:r>
              <a:rPr lang="en-US" dirty="0" smtClean="0">
                <a:solidFill>
                  <a:srgbClr val="0000FF"/>
                </a:solidFill>
                <a:latin typeface="Courier New" charset="0"/>
              </a:rPr>
              <a:t> * initializes that structure.</a:t>
            </a:r>
          </a:p>
          <a:p>
            <a:pPr>
              <a:lnSpc>
                <a:spcPct val="90000"/>
              </a:lnSpc>
            </a:pPr>
            <a:r>
              <a:rPr lang="en-US" smtClean="0">
                <a:solidFill>
                  <a:srgbClr val="0000FF"/>
                </a:solidFill>
                <a:latin typeface="Courier New" charset="0"/>
              </a:rPr>
              <a:t> */</a:t>
            </a:r>
          </a:p>
          <a:p>
            <a:pPr>
              <a:lnSpc>
                <a:spcPct val="90000"/>
              </a:lnSpc>
            </a:pPr>
            <a:endParaRPr lang="en-US" dirty="0">
              <a:solidFill>
                <a:srgbClr val="0000FF"/>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5539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5398" name="Text Box 6"/>
            <p:cNvSpPr txBox="1">
              <a:spLocks noChangeArrowheads="1"/>
            </p:cNvSpPr>
            <p:nvPr/>
          </p:nvSpPr>
          <p:spPr bwMode="auto">
            <a:xfrm>
              <a:off x="251" y="752"/>
              <a:ext cx="5261" cy="238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capacity </a:t>
              </a:r>
              <a:r>
                <a:rPr lang="en-US" dirty="0">
                  <a:solidFill>
                    <a:srgbClr val="000000"/>
                  </a:solidFill>
                  <a:latin typeface="Courier New" charset="0"/>
                </a:rPr>
                <a:t>= INITIAL_CAPACITY;</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array </a:t>
              </a:r>
              <a:r>
                <a:rPr lang="en-US" dirty="0">
                  <a:solidFill>
                    <a:srgbClr val="000000"/>
                  </a:solidFill>
                  <a:latin typeface="Courier New" charset="0"/>
                </a:rPr>
                <a:t>= new </a:t>
              </a:r>
              <a:r>
                <a:rPr lang="en-US" dirty="0" err="1">
                  <a:solidFill>
                    <a:srgbClr val="000000"/>
                  </a:solidFill>
                  <a:latin typeface="Courier New" charset="0"/>
                </a:rPr>
                <a:t>char[capacity</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length </a:t>
              </a:r>
              <a:r>
                <a:rPr lang="en-US" dirty="0">
                  <a:solidFill>
                    <a:srgbClr val="000000"/>
                  </a:solidFill>
                  <a:latin typeface="Courier New" charset="0"/>
                </a:rPr>
                <a:t>= 0;</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0;</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has to free any memory that is allocated</a:t>
              </a:r>
            </a:p>
            <a:p>
              <a:pPr>
                <a:lnSpc>
                  <a:spcPct val="90000"/>
                </a:lnSpc>
              </a:pPr>
              <a:r>
                <a:rPr lang="en-US" dirty="0">
                  <a:solidFill>
                    <a:srgbClr val="0000FF"/>
                  </a:solidFill>
                  <a:latin typeface="Courier New" charset="0"/>
                </a:rPr>
                <a:t> * along the way in order to support the guarantee that</a:t>
              </a:r>
            </a:p>
            <a:p>
              <a:pPr>
                <a:lnSpc>
                  <a:spcPct val="90000"/>
                </a:lnSpc>
              </a:pPr>
              <a:r>
                <a:rPr lang="en-US" dirty="0">
                  <a:solidFill>
                    <a:srgbClr val="0000FF"/>
                  </a:solidFill>
                  <a:latin typeface="Courier New" charset="0"/>
                </a:rPr>
                <a:t> * the editor buffer not leak memory.  The only dynamically</a:t>
              </a:r>
            </a:p>
            <a:p>
              <a:pPr>
                <a:lnSpc>
                  <a:spcPct val="90000"/>
                </a:lnSpc>
              </a:pPr>
              <a:r>
                <a:rPr lang="en-US" dirty="0">
                  <a:solidFill>
                    <a:srgbClr val="0000FF"/>
                  </a:solidFill>
                  <a:latin typeface="Courier New" charset="0"/>
                </a:rPr>
                <a:t> * allocated memory is the dynamic array that stores the text.</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delete</a:t>
              </a:r>
              <a:r>
                <a:rPr lang="en-US" dirty="0">
                  <a:solidFill>
                    <a:srgbClr val="000000"/>
                  </a:solidFill>
                  <a:latin typeface="Courier New" charset="0"/>
                </a:rPr>
                <a:t>[] array;</a:t>
              </a:r>
            </a:p>
            <a:p>
              <a:pPr>
                <a:lnSpc>
                  <a:spcPct val="90000"/>
                </a:lnSpc>
              </a:pPr>
              <a:r>
                <a:rPr lang="en-US" dirty="0">
                  <a:solidFill>
                    <a:srgbClr val="000000"/>
                  </a:solidFill>
                  <a:latin typeface="Courier New" charset="0"/>
                </a:rPr>
                <a:t>}</a:t>
              </a:r>
            </a:p>
          </p:txBody>
        </p:sp>
      </p:grpSp>
      <p:sp>
        <p:nvSpPr>
          <p:cNvPr id="95539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540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5401"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Array-Based Buffer Implementation</a:t>
            </a:r>
          </a:p>
        </p:txBody>
      </p:sp>
      <p:sp>
        <p:nvSpPr>
          <p:cNvPr id="95540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5395"/>
                                        </p:tgtEl>
                                        <p:attrNameLst>
                                          <p:attrName>ppt_x</p:attrName>
                                        </p:attrNameLst>
                                      </p:cBhvr>
                                      <p:tavLst>
                                        <p:tav tm="0">
                                          <p:val>
                                            <p:strVal val="ppt_x"/>
                                          </p:val>
                                        </p:tav>
                                        <p:tav tm="100000">
                                          <p:val>
                                            <p:strVal val="ppt_x"/>
                                          </p:val>
                                        </p:tav>
                                      </p:tavLst>
                                    </p:anim>
                                    <p:anim calcmode="lin" valueType="num">
                                      <p:cBhvr additive="base">
                                        <p:cTn id="7" dur="1000"/>
                                        <p:tgtEl>
                                          <p:spTgt spid="955395"/>
                                        </p:tgtEl>
                                        <p:attrNameLst>
                                          <p:attrName>ppt_y</p:attrName>
                                        </p:attrNameLst>
                                      </p:cBhvr>
                                      <p:tavLst>
                                        <p:tav tm="0">
                                          <p:val>
                                            <p:strVal val="ppt_y"/>
                                          </p:val>
                                        </p:tav>
                                        <p:tav tm="100000">
                                          <p:val>
                                            <p:strVal val="0-ppt_h/2"/>
                                          </p:val>
                                        </p:tav>
                                      </p:tavLst>
                                    </p:anim>
                                    <p:set>
                                      <p:cBhvr>
                                        <p:cTn id="8" dur="1" fill="hold">
                                          <p:stCondLst>
                                            <p:cond delay="999"/>
                                          </p:stCondLst>
                                        </p:cTn>
                                        <p:tgtEl>
                                          <p:spTgt spid="9553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5395" grpId="0"/>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065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1006595" name="Text Box 3"/>
          <p:cNvSpPr txBox="1">
            <a:spLocks noChangeArrowheads="1"/>
          </p:cNvSpPr>
          <p:nvPr/>
        </p:nvSpPr>
        <p:spPr bwMode="auto">
          <a:xfrm>
            <a:off x="350838" y="1219200"/>
            <a:ext cx="8440737" cy="378001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capacity </a:t>
            </a:r>
            <a:r>
              <a:rPr lang="en-US" dirty="0">
                <a:solidFill>
                  <a:srgbClr val="000000"/>
                </a:solidFill>
                <a:latin typeface="Courier New" charset="0"/>
              </a:rPr>
              <a:t>= INITIAL_CAPACITY;</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array </a:t>
            </a:r>
            <a:r>
              <a:rPr lang="en-US" dirty="0">
                <a:solidFill>
                  <a:srgbClr val="000000"/>
                </a:solidFill>
                <a:latin typeface="Courier New" charset="0"/>
              </a:rPr>
              <a:t>= new </a:t>
            </a:r>
            <a:r>
              <a:rPr lang="en-US" dirty="0" err="1">
                <a:solidFill>
                  <a:srgbClr val="000000"/>
                </a:solidFill>
                <a:latin typeface="Courier New" charset="0"/>
              </a:rPr>
              <a:t>char[capacity</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length </a:t>
            </a:r>
            <a:r>
              <a:rPr lang="en-US" dirty="0">
                <a:solidFill>
                  <a:srgbClr val="000000"/>
                </a:solidFill>
                <a:latin typeface="Courier New" charset="0"/>
              </a:rPr>
              <a:t>= 0;</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0;</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has to free any memory that is allocated</a:t>
            </a:r>
          </a:p>
          <a:p>
            <a:pPr>
              <a:lnSpc>
                <a:spcPct val="90000"/>
              </a:lnSpc>
            </a:pPr>
            <a:r>
              <a:rPr lang="en-US" dirty="0">
                <a:solidFill>
                  <a:srgbClr val="0000FF"/>
                </a:solidFill>
                <a:latin typeface="Courier New" charset="0"/>
              </a:rPr>
              <a:t> * along the way in order to support the guarantee that</a:t>
            </a:r>
          </a:p>
          <a:p>
            <a:pPr>
              <a:lnSpc>
                <a:spcPct val="90000"/>
              </a:lnSpc>
            </a:pPr>
            <a:r>
              <a:rPr lang="en-US" dirty="0">
                <a:solidFill>
                  <a:srgbClr val="0000FF"/>
                </a:solidFill>
                <a:latin typeface="Courier New" charset="0"/>
              </a:rPr>
              <a:t> * the editor buffer not leak memory.  The only dynamically</a:t>
            </a:r>
          </a:p>
          <a:p>
            <a:pPr>
              <a:lnSpc>
                <a:spcPct val="90000"/>
              </a:lnSpc>
            </a:pPr>
            <a:r>
              <a:rPr lang="en-US" dirty="0">
                <a:solidFill>
                  <a:srgbClr val="0000FF"/>
                </a:solidFill>
                <a:latin typeface="Courier New" charset="0"/>
              </a:rPr>
              <a:t> * allocated memory is the dynamic array that stores the text.</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delete</a:t>
            </a:r>
            <a:r>
              <a:rPr lang="en-US" dirty="0">
                <a:solidFill>
                  <a:srgbClr val="000000"/>
                </a:solidFill>
                <a:latin typeface="Courier New" charset="0"/>
              </a:rPr>
              <a:t>[] array;</a:t>
            </a: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100659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1006598" name="Text Box 6"/>
            <p:cNvSpPr txBox="1">
              <a:spLocks noChangeArrowheads="1"/>
            </p:cNvSpPr>
            <p:nvPr/>
          </p:nvSpPr>
          <p:spPr bwMode="auto">
            <a:xfrm>
              <a:off x="251" y="752"/>
              <a:ext cx="5261" cy="274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moveCursor</a:t>
              </a:r>
              <a:r>
                <a:rPr lang="en-US" dirty="0">
                  <a:solidFill>
                    <a:srgbClr val="0000FF"/>
                  </a:solidFill>
                  <a:latin typeface="Courier New" charset="0"/>
                </a:rPr>
                <a:t> methods</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four </a:t>
              </a:r>
              <a:r>
                <a:rPr lang="en-US" dirty="0" err="1">
                  <a:solidFill>
                    <a:srgbClr val="0000FF"/>
                  </a:solidFill>
                  <a:latin typeface="Courier New" charset="0"/>
                </a:rPr>
                <a:t>moveCursor</a:t>
              </a:r>
              <a:r>
                <a:rPr lang="en-US" dirty="0">
                  <a:solidFill>
                    <a:srgbClr val="0000FF"/>
                  </a:solidFill>
                  <a:latin typeface="Courier New" charset="0"/>
                </a:rPr>
                <a:t> methods simply adjust the value of the</a:t>
              </a:r>
            </a:p>
            <a:p>
              <a:pPr>
                <a:lnSpc>
                  <a:spcPct val="90000"/>
                </a:lnSpc>
              </a:pPr>
              <a:r>
                <a:rPr lang="en-US" dirty="0">
                  <a:solidFill>
                    <a:srgbClr val="0000FF"/>
                  </a:solidFill>
                  <a:latin typeface="Courier New" charset="0"/>
                </a:rPr>
                <a:t> * cursor instance variable.</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&lt; length) cursor++;</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&gt; 0) cursor--;</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0;</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length;</a:t>
              </a:r>
            </a:p>
            <a:p>
              <a:pPr>
                <a:lnSpc>
                  <a:spcPct val="90000"/>
                </a:lnSpc>
              </a:pPr>
              <a:r>
                <a:rPr lang="en-US" dirty="0">
                  <a:solidFill>
                    <a:srgbClr val="000000"/>
                  </a:solidFill>
                  <a:latin typeface="Courier New" charset="0"/>
                </a:rPr>
                <a:t>}</a:t>
              </a:r>
            </a:p>
          </p:txBody>
        </p:sp>
      </p:grpSp>
      <p:sp>
        <p:nvSpPr>
          <p:cNvPr id="100659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100660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1006601"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Array-Based Buffer Implementation</a:t>
            </a:r>
          </a:p>
        </p:txBody>
      </p:sp>
      <p:sp>
        <p:nvSpPr>
          <p:cNvPr id="100660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1006595"/>
                                        </p:tgtEl>
                                        <p:attrNameLst>
                                          <p:attrName>ppt_x</p:attrName>
                                        </p:attrNameLst>
                                      </p:cBhvr>
                                      <p:tavLst>
                                        <p:tav tm="0">
                                          <p:val>
                                            <p:strVal val="ppt_x"/>
                                          </p:val>
                                        </p:tav>
                                        <p:tav tm="100000">
                                          <p:val>
                                            <p:strVal val="ppt_x"/>
                                          </p:val>
                                        </p:tav>
                                      </p:tavLst>
                                    </p:anim>
                                    <p:anim calcmode="lin" valueType="num">
                                      <p:cBhvr additive="base">
                                        <p:cTn id="7" dur="1000"/>
                                        <p:tgtEl>
                                          <p:spTgt spid="1006595"/>
                                        </p:tgtEl>
                                        <p:attrNameLst>
                                          <p:attrName>ppt_y</p:attrName>
                                        </p:attrNameLst>
                                      </p:cBhvr>
                                      <p:tavLst>
                                        <p:tav tm="0">
                                          <p:val>
                                            <p:strVal val="ppt_y"/>
                                          </p:val>
                                        </p:tav>
                                        <p:tav tm="100000">
                                          <p:val>
                                            <p:strVal val="0-ppt_h/2"/>
                                          </p:val>
                                        </p:tav>
                                      </p:tavLst>
                                    </p:anim>
                                    <p:set>
                                      <p:cBhvr>
                                        <p:cTn id="8" dur="1" fill="hold">
                                          <p:stCondLst>
                                            <p:cond delay="999"/>
                                          </p:stCondLst>
                                        </p:cTn>
                                        <p:tgtEl>
                                          <p:spTgt spid="10065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6595" grpId="0"/>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7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957443" name="Text Box 3"/>
          <p:cNvSpPr txBox="1">
            <a:spLocks noChangeArrowheads="1"/>
          </p:cNvSpPr>
          <p:nvPr/>
        </p:nvSpPr>
        <p:spPr bwMode="auto">
          <a:xfrm>
            <a:off x="373063" y="1193800"/>
            <a:ext cx="8440737" cy="4361707"/>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moveCursor</a:t>
            </a:r>
            <a:r>
              <a:rPr lang="en-US" dirty="0">
                <a:solidFill>
                  <a:srgbClr val="0000FF"/>
                </a:solidFill>
                <a:latin typeface="Courier New" charset="0"/>
              </a:rPr>
              <a:t> methods</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four </a:t>
            </a:r>
            <a:r>
              <a:rPr lang="en-US" dirty="0" err="1">
                <a:solidFill>
                  <a:srgbClr val="0000FF"/>
                </a:solidFill>
                <a:latin typeface="Courier New" charset="0"/>
              </a:rPr>
              <a:t>moveCursor</a:t>
            </a:r>
            <a:r>
              <a:rPr lang="en-US" dirty="0">
                <a:solidFill>
                  <a:srgbClr val="0000FF"/>
                </a:solidFill>
                <a:latin typeface="Courier New" charset="0"/>
              </a:rPr>
              <a:t> methods simply adjust the value of the</a:t>
            </a:r>
          </a:p>
          <a:p>
            <a:pPr>
              <a:lnSpc>
                <a:spcPct val="90000"/>
              </a:lnSpc>
            </a:pPr>
            <a:r>
              <a:rPr lang="en-US" dirty="0">
                <a:solidFill>
                  <a:srgbClr val="0000FF"/>
                </a:solidFill>
                <a:latin typeface="Courier New" charset="0"/>
              </a:rPr>
              <a:t> * cursor instance variable.</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&lt; length) cursor++;</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&gt; 0) cursor--;</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0;</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length;</a:t>
            </a:r>
          </a:p>
          <a:p>
            <a:pPr>
              <a:lnSpc>
                <a:spcPct val="90000"/>
              </a:lnSpc>
            </a:pPr>
            <a:r>
              <a:rPr lang="en-US" dirty="0">
                <a:solidFill>
                  <a:srgbClr val="000000"/>
                </a:solidFill>
                <a:latin typeface="Courier New" charset="0"/>
              </a:rPr>
              <a:t>}</a:t>
            </a:r>
          </a:p>
        </p:txBody>
      </p:sp>
      <p:grpSp>
        <p:nvGrpSpPr>
          <p:cNvPr id="2" name="Group 11"/>
          <p:cNvGrpSpPr>
            <a:grpSpLocks/>
          </p:cNvGrpSpPr>
          <p:nvPr/>
        </p:nvGrpSpPr>
        <p:grpSpPr bwMode="auto">
          <a:xfrm>
            <a:off x="355600" y="1143000"/>
            <a:ext cx="8494713" cy="5402263"/>
            <a:chOff x="224" y="720"/>
            <a:chExt cx="5351" cy="3403"/>
          </a:xfrm>
        </p:grpSpPr>
        <p:sp>
          <p:nvSpPr>
            <p:cNvPr id="957445" name="Rectangle 5"/>
            <p:cNvSpPr>
              <a:spLocks noChangeArrowheads="1"/>
            </p:cNvSpPr>
            <p:nvPr/>
          </p:nvSpPr>
          <p:spPr bwMode="auto">
            <a:xfrm>
              <a:off x="224" y="720"/>
              <a:ext cx="5351" cy="3403"/>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6" name="Text Box 6"/>
            <p:cNvSpPr txBox="1">
              <a:spLocks noChangeArrowheads="1"/>
            </p:cNvSpPr>
            <p:nvPr/>
          </p:nvSpPr>
          <p:spPr bwMode="auto">
            <a:xfrm>
              <a:off x="235" y="752"/>
              <a:ext cx="5332" cy="335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insertCharacter</a:t>
              </a:r>
              <a:r>
                <a:rPr lang="en-US" dirty="0">
                  <a:solidFill>
                    <a:srgbClr val="0000FF"/>
                  </a:solidFill>
                  <a:latin typeface="Courier New" charset="0"/>
                </a:rPr>
                <a:t> and </a:t>
              </a:r>
              <a:r>
                <a:rPr lang="en-US" dirty="0" err="1">
                  <a:solidFill>
                    <a:srgbClr val="0000FF"/>
                  </a:solidFill>
                  <a:latin typeface="Courier New" charset="0"/>
                </a:rPr>
                <a:t>deleteCharacter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Each of the functions that inserts or deletes characters</a:t>
              </a:r>
            </a:p>
            <a:p>
              <a:pPr>
                <a:lnSpc>
                  <a:spcPct val="90000"/>
                </a:lnSpc>
              </a:pPr>
              <a:r>
                <a:rPr lang="en-US" dirty="0">
                  <a:solidFill>
                    <a:srgbClr val="0000FF"/>
                  </a:solidFill>
                  <a:latin typeface="Courier New" charset="0"/>
                </a:rPr>
                <a:t> * must shift all subsequent characters in the array, either</a:t>
              </a:r>
            </a:p>
            <a:p>
              <a:pPr>
                <a:lnSpc>
                  <a:spcPct val="90000"/>
                </a:lnSpc>
              </a:pPr>
              <a:r>
                <a:rPr lang="en-US" dirty="0">
                  <a:solidFill>
                    <a:srgbClr val="0000FF"/>
                  </a:solidFill>
                  <a:latin typeface="Courier New" charset="0"/>
                </a:rPr>
                <a:t> * to make room for new insertions or to close up space left</a:t>
              </a:r>
            </a:p>
            <a:p>
              <a:pPr>
                <a:lnSpc>
                  <a:spcPct val="90000"/>
                </a:lnSpc>
              </a:pPr>
              <a:r>
                <a:rPr lang="en-US" dirty="0">
                  <a:solidFill>
                    <a:srgbClr val="0000FF"/>
                  </a:solidFill>
                  <a:latin typeface="Courier New" charset="0"/>
                </a:rPr>
                <a:t> * by deletions.</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EditorBuffer::insertCharacter(char</a:t>
              </a:r>
              <a:r>
                <a:rPr lang="en-US" dirty="0">
                  <a:solidFill>
                    <a:srgbClr val="000000"/>
                  </a:solidFill>
                  <a:latin typeface="Courier New" charset="0"/>
                </a:rPr>
                <a:t> </a:t>
              </a:r>
              <a:r>
                <a:rPr lang="en-US" dirty="0" err="1">
                  <a:solidFill>
                    <a:srgbClr val="000000"/>
                  </a:solidFill>
                  <a:latin typeface="Courier New" charset="0"/>
                </a:rPr>
                <a:t>ch</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(length == capacity) </a:t>
              </a:r>
              <a:r>
                <a:rPr lang="en-US" dirty="0" err="1">
                  <a:solidFill>
                    <a:srgbClr val="000000"/>
                  </a:solidFill>
                  <a:latin typeface="Courier New" charset="0"/>
                </a:rPr>
                <a:t>expandCapacity</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for </a:t>
              </a:r>
              <a:r>
                <a:rPr lang="en-US" dirty="0">
                  <a:solidFill>
                    <a:srgbClr val="000000"/>
                  </a:solidFill>
                  <a:latin typeface="Courier New" charset="0"/>
                </a:rPr>
                <a:t>(</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length; </a:t>
              </a:r>
              <a:r>
                <a:rPr lang="en-US" dirty="0" err="1">
                  <a:solidFill>
                    <a:srgbClr val="000000"/>
                  </a:solidFill>
                  <a:latin typeface="Courier New" charset="0"/>
                </a:rPr>
                <a:t>i</a:t>
              </a:r>
              <a:r>
                <a:rPr lang="en-US" dirty="0">
                  <a:solidFill>
                    <a:srgbClr val="000000"/>
                  </a:solidFill>
                  <a:latin typeface="Courier New" charset="0"/>
                </a:rPr>
                <a:t> &gt; cursor; </a:t>
              </a:r>
              <a:r>
                <a:rPr lang="en-US" dirty="0" err="1">
                  <a:solidFill>
                    <a:srgbClr val="000000"/>
                  </a:solidFill>
                  <a:latin typeface="Courier New" charset="0"/>
                </a:rPr>
                <a:t>i</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[i</a:t>
              </a:r>
              <a:r>
                <a:rPr lang="en-US" dirty="0">
                  <a:solidFill>
                    <a:srgbClr val="000000"/>
                  </a:solidFill>
                  <a:latin typeface="Courier New" charset="0"/>
                </a:rPr>
                <a:t>] = </a:t>
              </a:r>
              <a:r>
                <a:rPr lang="en-US" dirty="0" err="1">
                  <a:solidFill>
                    <a:srgbClr val="000000"/>
                  </a:solidFill>
                  <a:latin typeface="Courier New" charset="0"/>
                </a:rPr>
                <a:t>array[i</a:t>
              </a:r>
              <a:r>
                <a:rPr lang="en-US" dirty="0">
                  <a:solidFill>
                    <a:srgbClr val="000000"/>
                  </a:solidFill>
                  <a:latin typeface="Courier New" charset="0"/>
                </a:rPr>
                <a:t> - 1];</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[cursor</a:t>
              </a:r>
              <a:r>
                <a:rPr lang="en-US" dirty="0">
                  <a:solidFill>
                    <a:srgbClr val="000000"/>
                  </a:solidFill>
                  <a:latin typeface="Courier New" charset="0"/>
                </a:rPr>
                <a:t>] = </a:t>
              </a:r>
              <a:r>
                <a:rPr lang="en-US" dirty="0" err="1">
                  <a:solidFill>
                    <a:srgbClr val="000000"/>
                  </a:solidFill>
                  <a:latin typeface="Courier New" charset="0"/>
                </a:rPr>
                <a:t>ch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length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a:t>
              </a:r>
              <a:r>
                <a:rPr lang="en-US" dirty="0">
                  <a:solidFill>
                    <a:srgbClr val="000000"/>
                  </a:solidFill>
                  <a:latin typeface="Courier New" charset="0"/>
                </a:rPr>
                <a:t>++;</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EditorBuffer::deleteCharacter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&lt; length)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for </a:t>
              </a:r>
              <a:r>
                <a:rPr lang="en-US" dirty="0">
                  <a:solidFill>
                    <a:srgbClr val="000000"/>
                  </a:solidFill>
                  <a:latin typeface="Courier New" charset="0"/>
                </a:rPr>
                <a:t>(</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cursor+1; </a:t>
              </a:r>
              <a:r>
                <a:rPr lang="en-US" dirty="0" err="1">
                  <a:solidFill>
                    <a:srgbClr val="000000"/>
                  </a:solidFill>
                  <a:latin typeface="Courier New" charset="0"/>
                </a:rPr>
                <a:t>i</a:t>
              </a:r>
              <a:r>
                <a:rPr lang="en-US" dirty="0">
                  <a:solidFill>
                    <a:srgbClr val="000000"/>
                  </a:solidFill>
                  <a:latin typeface="Courier New" charset="0"/>
                </a:rPr>
                <a:t> &lt; length; </a:t>
              </a:r>
              <a:r>
                <a:rPr lang="en-US" dirty="0" err="1">
                  <a:solidFill>
                    <a:srgbClr val="000000"/>
                  </a:solidFill>
                  <a:latin typeface="Courier New" charset="0"/>
                </a:rPr>
                <a:t>i</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[i</a:t>
              </a:r>
              <a:r>
                <a:rPr lang="en-US" dirty="0">
                  <a:solidFill>
                    <a:srgbClr val="000000"/>
                  </a:solidFill>
                  <a:latin typeface="Courier New" charset="0"/>
                </a:rPr>
                <a:t> - 1] = </a:t>
              </a:r>
              <a:r>
                <a:rPr lang="en-US" dirty="0" err="1">
                  <a:solidFill>
                    <a:srgbClr val="000000"/>
                  </a:solidFill>
                  <a:latin typeface="Courier New" charset="0"/>
                </a:rPr>
                <a:t>array[i</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length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sp>
        <p:nvSpPr>
          <p:cNvPr id="95744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9"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Array-Based Buffer Implementation</a:t>
            </a:r>
          </a:p>
        </p:txBody>
      </p:sp>
      <p:sp>
        <p:nvSpPr>
          <p:cNvPr id="95745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7443"/>
                                        </p:tgtEl>
                                        <p:attrNameLst>
                                          <p:attrName>ppt_x</p:attrName>
                                        </p:attrNameLst>
                                      </p:cBhvr>
                                      <p:tavLst>
                                        <p:tav tm="0">
                                          <p:val>
                                            <p:strVal val="ppt_x"/>
                                          </p:val>
                                        </p:tav>
                                        <p:tav tm="100000">
                                          <p:val>
                                            <p:strVal val="ppt_x"/>
                                          </p:val>
                                        </p:tav>
                                      </p:tavLst>
                                    </p:anim>
                                    <p:anim calcmode="lin" valueType="num">
                                      <p:cBhvr additive="base">
                                        <p:cTn id="7" dur="1000"/>
                                        <p:tgtEl>
                                          <p:spTgt spid="957443"/>
                                        </p:tgtEl>
                                        <p:attrNameLst>
                                          <p:attrName>ppt_y</p:attrName>
                                        </p:attrNameLst>
                                      </p:cBhvr>
                                      <p:tavLst>
                                        <p:tav tm="0">
                                          <p:val>
                                            <p:strVal val="ppt_y"/>
                                          </p:val>
                                        </p:tav>
                                        <p:tav tm="100000">
                                          <p:val>
                                            <p:strVal val="0-ppt_h/2"/>
                                          </p:val>
                                        </p:tav>
                                      </p:tavLst>
                                    </p:anim>
                                    <p:set>
                                      <p:cBhvr>
                                        <p:cTn id="8" dur="1" fill="hold">
                                          <p:stCondLst>
                                            <p:cond delay="999"/>
                                          </p:stCondLst>
                                        </p:cTn>
                                        <p:tgtEl>
                                          <p:spTgt spid="95744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7443" grpId="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949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
        <p:nvSpPr>
          <p:cNvPr id="959491" name="Text Box 3"/>
          <p:cNvSpPr txBox="1">
            <a:spLocks noChangeArrowheads="1"/>
          </p:cNvSpPr>
          <p:nvPr/>
        </p:nvSpPr>
        <p:spPr bwMode="auto">
          <a:xfrm>
            <a:off x="373063" y="1193800"/>
            <a:ext cx="8440737" cy="53312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insertCharacter</a:t>
            </a:r>
            <a:r>
              <a:rPr lang="en-US" dirty="0">
                <a:solidFill>
                  <a:srgbClr val="0000FF"/>
                </a:solidFill>
                <a:latin typeface="Courier New" charset="0"/>
              </a:rPr>
              <a:t> and </a:t>
            </a:r>
            <a:r>
              <a:rPr lang="en-US" dirty="0" err="1">
                <a:solidFill>
                  <a:srgbClr val="0000FF"/>
                </a:solidFill>
                <a:latin typeface="Courier New" charset="0"/>
              </a:rPr>
              <a:t>deleteCharacter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Each of the functions that inserts or deletes characters</a:t>
            </a:r>
          </a:p>
          <a:p>
            <a:pPr>
              <a:lnSpc>
                <a:spcPct val="90000"/>
              </a:lnSpc>
            </a:pPr>
            <a:r>
              <a:rPr lang="en-US" dirty="0">
                <a:solidFill>
                  <a:srgbClr val="0000FF"/>
                </a:solidFill>
                <a:latin typeface="Courier New" charset="0"/>
              </a:rPr>
              <a:t> * must shift all subsequent characters in the array, either</a:t>
            </a:r>
          </a:p>
          <a:p>
            <a:pPr>
              <a:lnSpc>
                <a:spcPct val="90000"/>
              </a:lnSpc>
            </a:pPr>
            <a:r>
              <a:rPr lang="en-US" dirty="0">
                <a:solidFill>
                  <a:srgbClr val="0000FF"/>
                </a:solidFill>
                <a:latin typeface="Courier New" charset="0"/>
              </a:rPr>
              <a:t> * to make room for new insertions or to close up space left</a:t>
            </a:r>
          </a:p>
          <a:p>
            <a:pPr>
              <a:lnSpc>
                <a:spcPct val="90000"/>
              </a:lnSpc>
            </a:pPr>
            <a:r>
              <a:rPr lang="en-US" dirty="0">
                <a:solidFill>
                  <a:srgbClr val="0000FF"/>
                </a:solidFill>
                <a:latin typeface="Courier New" charset="0"/>
              </a:rPr>
              <a:t> * by deletions.</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EditorBuffer::insertCharacter(char</a:t>
            </a:r>
            <a:r>
              <a:rPr lang="en-US" dirty="0">
                <a:solidFill>
                  <a:srgbClr val="000000"/>
                </a:solidFill>
                <a:latin typeface="Courier New" charset="0"/>
              </a:rPr>
              <a:t> </a:t>
            </a:r>
            <a:r>
              <a:rPr lang="en-US" dirty="0" err="1">
                <a:solidFill>
                  <a:srgbClr val="000000"/>
                </a:solidFill>
                <a:latin typeface="Courier New" charset="0"/>
              </a:rPr>
              <a:t>ch</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(length == capacity) </a:t>
            </a:r>
            <a:r>
              <a:rPr lang="en-US" dirty="0" err="1">
                <a:solidFill>
                  <a:srgbClr val="000000"/>
                </a:solidFill>
                <a:latin typeface="Courier New" charset="0"/>
              </a:rPr>
              <a:t>expandCapacity</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for </a:t>
            </a:r>
            <a:r>
              <a:rPr lang="en-US" dirty="0">
                <a:solidFill>
                  <a:srgbClr val="000000"/>
                </a:solidFill>
                <a:latin typeface="Courier New" charset="0"/>
              </a:rPr>
              <a:t>(</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length; </a:t>
            </a:r>
            <a:r>
              <a:rPr lang="en-US" dirty="0" err="1">
                <a:solidFill>
                  <a:srgbClr val="000000"/>
                </a:solidFill>
                <a:latin typeface="Courier New" charset="0"/>
              </a:rPr>
              <a:t>i</a:t>
            </a:r>
            <a:r>
              <a:rPr lang="en-US" dirty="0">
                <a:solidFill>
                  <a:srgbClr val="000000"/>
                </a:solidFill>
                <a:latin typeface="Courier New" charset="0"/>
              </a:rPr>
              <a:t> &gt; cursor; </a:t>
            </a:r>
            <a:r>
              <a:rPr lang="en-US" dirty="0" err="1">
                <a:solidFill>
                  <a:srgbClr val="000000"/>
                </a:solidFill>
                <a:latin typeface="Courier New" charset="0"/>
              </a:rPr>
              <a:t>i</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[i</a:t>
            </a:r>
            <a:r>
              <a:rPr lang="en-US" dirty="0">
                <a:solidFill>
                  <a:srgbClr val="000000"/>
                </a:solidFill>
                <a:latin typeface="Courier New" charset="0"/>
              </a:rPr>
              <a:t>] = </a:t>
            </a:r>
            <a:r>
              <a:rPr lang="en-US" dirty="0" err="1">
                <a:solidFill>
                  <a:srgbClr val="000000"/>
                </a:solidFill>
                <a:latin typeface="Courier New" charset="0"/>
              </a:rPr>
              <a:t>array[i</a:t>
            </a:r>
            <a:r>
              <a:rPr lang="en-US" dirty="0">
                <a:solidFill>
                  <a:srgbClr val="000000"/>
                </a:solidFill>
                <a:latin typeface="Courier New" charset="0"/>
              </a:rPr>
              <a:t> - 1];</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[cursor</a:t>
            </a:r>
            <a:r>
              <a:rPr lang="en-US" dirty="0">
                <a:solidFill>
                  <a:srgbClr val="000000"/>
                </a:solidFill>
                <a:latin typeface="Courier New" charset="0"/>
              </a:rPr>
              <a:t>] = </a:t>
            </a:r>
            <a:r>
              <a:rPr lang="en-US" dirty="0" err="1">
                <a:solidFill>
                  <a:srgbClr val="000000"/>
                </a:solidFill>
                <a:latin typeface="Courier New" charset="0"/>
              </a:rPr>
              <a:t>ch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length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a:t>
            </a:r>
            <a:r>
              <a:rPr lang="en-US" dirty="0">
                <a:solidFill>
                  <a:srgbClr val="000000"/>
                </a:solidFill>
                <a:latin typeface="Courier New" charset="0"/>
              </a:rPr>
              <a:t>++;</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EditorBuffer::deleteCharacter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&lt; length)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for </a:t>
            </a:r>
            <a:r>
              <a:rPr lang="en-US" dirty="0">
                <a:solidFill>
                  <a:srgbClr val="000000"/>
                </a:solidFill>
                <a:latin typeface="Courier New" charset="0"/>
              </a:rPr>
              <a:t>(</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cursor+1; </a:t>
            </a:r>
            <a:r>
              <a:rPr lang="en-US" dirty="0" err="1">
                <a:solidFill>
                  <a:srgbClr val="000000"/>
                </a:solidFill>
                <a:latin typeface="Courier New" charset="0"/>
              </a:rPr>
              <a:t>i</a:t>
            </a:r>
            <a:r>
              <a:rPr lang="en-US" dirty="0">
                <a:solidFill>
                  <a:srgbClr val="000000"/>
                </a:solidFill>
                <a:latin typeface="Courier New" charset="0"/>
              </a:rPr>
              <a:t> &lt; length; </a:t>
            </a:r>
            <a:r>
              <a:rPr lang="en-US" dirty="0" err="1">
                <a:solidFill>
                  <a:srgbClr val="000000"/>
                </a:solidFill>
                <a:latin typeface="Courier New" charset="0"/>
              </a:rPr>
              <a:t>i</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[i</a:t>
            </a:r>
            <a:r>
              <a:rPr lang="en-US" dirty="0">
                <a:solidFill>
                  <a:srgbClr val="000000"/>
                </a:solidFill>
                <a:latin typeface="Courier New" charset="0"/>
              </a:rPr>
              <a:t> - 1] = </a:t>
            </a:r>
            <a:r>
              <a:rPr lang="en-US" dirty="0" err="1">
                <a:solidFill>
                  <a:srgbClr val="000000"/>
                </a:solidFill>
                <a:latin typeface="Courier New" charset="0"/>
              </a:rPr>
              <a:t>array[i</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length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5949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4" name="Text Box 6"/>
            <p:cNvSpPr txBox="1">
              <a:spLocks noChangeArrowheads="1"/>
            </p:cNvSpPr>
            <p:nvPr/>
          </p:nvSpPr>
          <p:spPr bwMode="auto">
            <a:xfrm>
              <a:off x="251" y="752"/>
              <a:ext cx="5261" cy="238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expandCapacity</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private method doubles the size of the array whenever</a:t>
              </a:r>
            </a:p>
            <a:p>
              <a:pPr>
                <a:lnSpc>
                  <a:spcPct val="90000"/>
                </a:lnSpc>
              </a:pPr>
              <a:r>
                <a:rPr lang="en-US" dirty="0">
                  <a:solidFill>
                    <a:srgbClr val="0000FF"/>
                  </a:solidFill>
                  <a:latin typeface="Courier New" charset="0"/>
                </a:rPr>
                <a:t> * it runs out of space.  To do so, it must allocate a new array,</a:t>
              </a:r>
            </a:p>
            <a:p>
              <a:pPr>
                <a:lnSpc>
                  <a:spcPct val="90000"/>
                </a:lnSpc>
              </a:pPr>
              <a:r>
                <a:rPr lang="en-US" dirty="0">
                  <a:solidFill>
                    <a:srgbClr val="0000FF"/>
                  </a:solidFill>
                  <a:latin typeface="Courier New" charset="0"/>
                </a:rPr>
                <a:t> * copy all the characters from the old array to the new one, and</a:t>
              </a:r>
            </a:p>
            <a:p>
              <a:pPr>
                <a:lnSpc>
                  <a:spcPct val="90000"/>
                </a:lnSpc>
              </a:pPr>
              <a:r>
                <a:rPr lang="en-US" dirty="0">
                  <a:solidFill>
                    <a:srgbClr val="0000FF"/>
                  </a:solidFill>
                  <a:latin typeface="Courier New" charset="0"/>
                </a:rPr>
                <a:t> * then free the old storage.</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EditorBuffer::expandCapacity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char </a:t>
              </a:r>
              <a:r>
                <a:rPr lang="en-US" dirty="0">
                  <a:solidFill>
                    <a:srgbClr val="000000"/>
                  </a:solidFill>
                  <a:latin typeface="Courier New" charset="0"/>
                </a:rPr>
                <a:t>*</a:t>
              </a:r>
              <a:r>
                <a:rPr lang="en-US" dirty="0" err="1">
                  <a:solidFill>
                    <a:srgbClr val="000000"/>
                  </a:solidFill>
                  <a:latin typeface="Courier New" charset="0"/>
                </a:rPr>
                <a:t>oldArray</a:t>
              </a:r>
              <a:r>
                <a:rPr lang="en-US" dirty="0">
                  <a:solidFill>
                    <a:srgbClr val="000000"/>
                  </a:solidFill>
                  <a:latin typeface="Courier New" charset="0"/>
                </a:rPr>
                <a:t> = array;</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capacity </a:t>
              </a:r>
              <a:r>
                <a:rPr lang="en-US" dirty="0">
                  <a:solidFill>
                    <a:srgbClr val="000000"/>
                  </a:solidFill>
                  <a:latin typeface="Courier New" charset="0"/>
                </a:rPr>
                <a:t>*= 2;</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array </a:t>
              </a:r>
              <a:r>
                <a:rPr lang="en-US" dirty="0">
                  <a:solidFill>
                    <a:srgbClr val="000000"/>
                  </a:solidFill>
                  <a:latin typeface="Courier New" charset="0"/>
                </a:rPr>
                <a:t>= new </a:t>
              </a:r>
              <a:r>
                <a:rPr lang="en-US" dirty="0" err="1">
                  <a:solidFill>
                    <a:srgbClr val="000000"/>
                  </a:solidFill>
                  <a:latin typeface="Courier New" charset="0"/>
                </a:rPr>
                <a:t>char[capacity</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for </a:t>
              </a:r>
              <a:r>
                <a:rPr lang="en-US" dirty="0">
                  <a:solidFill>
                    <a:srgbClr val="000000"/>
                  </a:solidFill>
                  <a:latin typeface="Courier New" charset="0"/>
                </a:rPr>
                <a:t>(</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length; </a:t>
              </a:r>
              <a:r>
                <a:rPr lang="en-US" dirty="0" err="1">
                  <a:solidFill>
                    <a:srgbClr val="000000"/>
                  </a:solidFill>
                  <a:latin typeface="Courier New" charset="0"/>
                </a:rPr>
                <a:t>i</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a:t>
              </a:r>
              <a:r>
                <a:rPr lang="en-US" dirty="0" err="1">
                  <a:solidFill>
                    <a:srgbClr val="000000"/>
                  </a:solidFill>
                  <a:latin typeface="Courier New" charset="0"/>
                </a:rPr>
                <a:t>[i</a:t>
              </a:r>
              <a:r>
                <a:rPr lang="en-US" dirty="0">
                  <a:solidFill>
                    <a:srgbClr val="000000"/>
                  </a:solidFill>
                  <a:latin typeface="Courier New" charset="0"/>
                </a:rPr>
                <a:t>] = </a:t>
              </a:r>
              <a:r>
                <a:rPr lang="en-US" dirty="0" err="1">
                  <a:solidFill>
                    <a:srgbClr val="000000"/>
                  </a:solidFill>
                  <a:latin typeface="Courier New" charset="0"/>
                </a:rPr>
                <a:t>oldArray[i</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delete</a:t>
              </a:r>
              <a:r>
                <a:rPr lang="en-US" dirty="0">
                  <a:solidFill>
                    <a:srgbClr val="000000"/>
                  </a:solidFill>
                  <a:latin typeface="Courier New" charset="0"/>
                </a:rPr>
                <a:t>[] </a:t>
              </a:r>
              <a:r>
                <a:rPr lang="en-US" dirty="0" err="1">
                  <a:solidFill>
                    <a:srgbClr val="000000"/>
                  </a:solidFill>
                  <a:latin typeface="Courier New" charset="0"/>
                </a:rPr>
                <a:t>oldArray</a:t>
              </a:r>
              <a:r>
                <a:rPr lang="en-US" dirty="0">
                  <a:solidFill>
                    <a:srgbClr val="000000"/>
                  </a:solidFill>
                  <a:latin typeface="Courier New" charset="0"/>
                </a:rPr>
                <a:t>;</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p:txBody>
        </p:sp>
      </p:grpSp>
      <p:sp>
        <p:nvSpPr>
          <p:cNvPr id="95949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7"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Array-Based Buffer Implementation</a:t>
            </a:r>
          </a:p>
        </p:txBody>
      </p:sp>
      <p:sp>
        <p:nvSpPr>
          <p:cNvPr id="95949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9491"/>
                                        </p:tgtEl>
                                        <p:attrNameLst>
                                          <p:attrName>ppt_x</p:attrName>
                                        </p:attrNameLst>
                                      </p:cBhvr>
                                      <p:tavLst>
                                        <p:tav tm="0">
                                          <p:val>
                                            <p:strVal val="ppt_x"/>
                                          </p:val>
                                        </p:tav>
                                        <p:tav tm="100000">
                                          <p:val>
                                            <p:strVal val="ppt_x"/>
                                          </p:val>
                                        </p:tav>
                                      </p:tavLst>
                                    </p:anim>
                                    <p:anim calcmode="lin" valueType="num">
                                      <p:cBhvr additive="base">
                                        <p:cTn id="7" dur="1000"/>
                                        <p:tgtEl>
                                          <p:spTgt spid="959491"/>
                                        </p:tgtEl>
                                        <p:attrNameLst>
                                          <p:attrName>ppt_y</p:attrName>
                                        </p:attrNameLst>
                                      </p:cBhvr>
                                      <p:tavLst>
                                        <p:tav tm="0">
                                          <p:val>
                                            <p:strVal val="ppt_y"/>
                                          </p:val>
                                        </p:tav>
                                        <p:tav tm="100000">
                                          <p:val>
                                            <p:strVal val="0-ppt_h/2"/>
                                          </p:val>
                                        </p:tav>
                                      </p:tavLst>
                                    </p:anim>
                                    <p:set>
                                      <p:cBhvr>
                                        <p:cTn id="8" dur="1" fill="hold">
                                          <p:stCondLst>
                                            <p:cond delay="999"/>
                                          </p:stCondLst>
                                        </p:cTn>
                                        <p:tgtEl>
                                          <p:spTgt spid="95949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9491" grpId="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943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Two-Stack Model</a:t>
            </a:r>
          </a:p>
        </p:txBody>
      </p:sp>
      <p:sp>
        <p:nvSpPr>
          <p:cNvPr id="994307" name="Rectangle 3">
            <a:hlinkClick r:id="rId3" action="ppaction://hlinkpres?slideindex=2&amp;slidetitle=Exercise: Define a Stack of Characters"/>
          </p:cNvPr>
          <p:cNvSpPr>
            <a:spLocks noChangeArrowheads="1"/>
          </p:cNvSpPr>
          <p:nvPr/>
        </p:nvSpPr>
        <p:spPr bwMode="auto">
          <a:xfrm>
            <a:off x="482600" y="1231900"/>
            <a:ext cx="8164513" cy="2044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In the two-stack implementation of the </a:t>
            </a:r>
            <a:r>
              <a:rPr lang="en-US" sz="2000" dirty="0" err="1">
                <a:solidFill>
                  <a:srgbClr val="000000"/>
                </a:solidFill>
                <a:latin typeface="Courier New" charset="0"/>
              </a:rPr>
              <a:t>EditorBuffer</a:t>
            </a:r>
            <a:r>
              <a:rPr lang="en-US" sz="2400" b="0" dirty="0">
                <a:solidFill>
                  <a:srgbClr val="000000"/>
                </a:solidFill>
              </a:rPr>
              <a:t> class, the characters in the buffer are stored in one of two stacks.  The characters before the cursor are stored in a stack called </a:t>
            </a:r>
            <a:r>
              <a:rPr lang="en-US" sz="2000" dirty="0">
                <a:solidFill>
                  <a:srgbClr val="000000"/>
                </a:solidFill>
                <a:latin typeface="Courier New" charset="0"/>
              </a:rPr>
              <a:t>before</a:t>
            </a:r>
            <a:r>
              <a:rPr lang="en-US" sz="2400" b="0" dirty="0">
                <a:solidFill>
                  <a:srgbClr val="000000"/>
                </a:solidFill>
              </a:rPr>
              <a:t> and the </a:t>
            </a:r>
            <a:r>
              <a:rPr lang="en-US" sz="2400" b="0">
                <a:solidFill>
                  <a:srgbClr val="000000"/>
                </a:solidFill>
              </a:rPr>
              <a:t>characters</a:t>
            </a:r>
            <a:r>
              <a:rPr lang="en-US" sz="2400" b="0" smtClean="0">
                <a:solidFill>
                  <a:srgbClr val="000000"/>
                </a:solidFill>
              </a:rPr>
              <a:t> after the </a:t>
            </a:r>
            <a:r>
              <a:rPr lang="en-US" sz="2400" b="0" dirty="0">
                <a:solidFill>
                  <a:srgbClr val="000000"/>
                </a:solidFill>
              </a:rPr>
              <a:t>cursor are stored in a stack called </a:t>
            </a:r>
            <a:r>
              <a:rPr lang="en-US" sz="2000" dirty="0">
                <a:solidFill>
                  <a:srgbClr val="000000"/>
                </a:solidFill>
                <a:latin typeface="Courier New" charset="0"/>
              </a:rPr>
              <a:t>after</a:t>
            </a:r>
            <a:r>
              <a:rPr lang="en-US" sz="2400" b="0" dirty="0">
                <a:solidFill>
                  <a:srgbClr val="000000"/>
                </a:solidFill>
              </a:rPr>
              <a:t>.  Characters in each stack are stored so that the ones close to the cursor are near the top of the stack.</a:t>
            </a:r>
          </a:p>
        </p:txBody>
      </p:sp>
      <p:grpSp>
        <p:nvGrpSpPr>
          <p:cNvPr id="2" name="Group 19"/>
          <p:cNvGrpSpPr/>
          <p:nvPr/>
        </p:nvGrpSpPr>
        <p:grpSpPr>
          <a:xfrm>
            <a:off x="482600" y="3276600"/>
            <a:ext cx="8164513" cy="2470460"/>
            <a:chOff x="482600" y="3276600"/>
            <a:chExt cx="8164513" cy="2470460"/>
          </a:xfrm>
        </p:grpSpPr>
        <p:sp>
          <p:nvSpPr>
            <p:cNvPr id="994308" name="Rectangle 4">
              <a:hlinkClick r:id="rId3" action="ppaction://hlinkpres?slideindex=2&amp;slidetitle=Exercise: Define a Stack of Characters"/>
            </p:cNvPr>
            <p:cNvSpPr>
              <a:spLocks noChangeArrowheads="1"/>
            </p:cNvSpPr>
            <p:nvPr/>
          </p:nvSpPr>
          <p:spPr bwMode="auto">
            <a:xfrm>
              <a:off x="482600" y="3276600"/>
              <a:ext cx="8164513" cy="533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For example, given the buffer contents</a:t>
              </a:r>
            </a:p>
          </p:txBody>
        </p:sp>
        <p:sp>
          <p:nvSpPr>
            <p:cNvPr id="994309" name="Rectangle 5"/>
            <p:cNvSpPr>
              <a:spLocks noChangeArrowheads="1"/>
            </p:cNvSpPr>
            <p:nvPr/>
          </p:nvSpPr>
          <p:spPr bwMode="auto">
            <a:xfrm>
              <a:off x="3762375" y="3761470"/>
              <a:ext cx="1619250" cy="40005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4310" name="Text Box 6"/>
            <p:cNvSpPr txBox="1">
              <a:spLocks noChangeArrowheads="1"/>
            </p:cNvSpPr>
            <p:nvPr/>
          </p:nvSpPr>
          <p:spPr bwMode="auto">
            <a:xfrm>
              <a:off x="3657600" y="3777345"/>
              <a:ext cx="18288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a b c d e</a:t>
              </a:r>
            </a:p>
          </p:txBody>
        </p:sp>
        <p:sp>
          <p:nvSpPr>
            <p:cNvPr id="994311" name="Line 7"/>
            <p:cNvSpPr>
              <a:spLocks noChangeShapeType="1"/>
            </p:cNvSpPr>
            <p:nvPr/>
          </p:nvSpPr>
          <p:spPr bwMode="auto">
            <a:xfrm>
              <a:off x="4715858" y="3797983"/>
              <a:ext cx="0" cy="327025"/>
            </a:xfrm>
            <a:prstGeom prst="line">
              <a:avLst/>
            </a:prstGeom>
            <a:no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994312" name="Rectangle 8">
              <a:hlinkClick r:id="rId3" action="ppaction://hlinkpres?slideindex=2&amp;slidetitle=Exercise: Define a Stack of Characters"/>
            </p:cNvPr>
            <p:cNvSpPr>
              <a:spLocks noChangeArrowheads="1"/>
            </p:cNvSpPr>
            <p:nvPr/>
          </p:nvSpPr>
          <p:spPr bwMode="auto">
            <a:xfrm>
              <a:off x="482600" y="4201890"/>
              <a:ext cx="8164513" cy="533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the characters would be stored like this:</a:t>
              </a:r>
            </a:p>
          </p:txBody>
        </p:sp>
        <p:sp>
          <p:nvSpPr>
            <p:cNvPr id="994313" name="Line 9"/>
            <p:cNvSpPr>
              <a:spLocks noChangeShapeType="1"/>
            </p:cNvSpPr>
            <p:nvPr/>
          </p:nvSpPr>
          <p:spPr bwMode="auto">
            <a:xfrm>
              <a:off x="3376613" y="5501375"/>
              <a:ext cx="688975" cy="0"/>
            </a:xfrm>
            <a:prstGeom prst="line">
              <a:avLst/>
            </a:prstGeom>
            <a:no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994314" name="Text Box 10"/>
            <p:cNvSpPr txBox="1">
              <a:spLocks noChangeArrowheads="1"/>
            </p:cNvSpPr>
            <p:nvPr/>
          </p:nvSpPr>
          <p:spPr bwMode="auto">
            <a:xfrm>
              <a:off x="3200400" y="5442260"/>
              <a:ext cx="1066800" cy="3048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dirty="0">
                  <a:solidFill>
                    <a:srgbClr val="000000"/>
                  </a:solidFill>
                  <a:latin typeface="Courier New" charset="0"/>
                </a:rPr>
                <a:t>before</a:t>
              </a:r>
              <a:endParaRPr lang="en-US" sz="1600" dirty="0">
                <a:solidFill>
                  <a:srgbClr val="000000"/>
                </a:solidFill>
                <a:latin typeface="Courier New" charset="0"/>
              </a:endParaRPr>
            </a:p>
          </p:txBody>
        </p:sp>
        <p:sp>
          <p:nvSpPr>
            <p:cNvPr id="994315" name="Line 11"/>
            <p:cNvSpPr>
              <a:spLocks noChangeShapeType="1"/>
            </p:cNvSpPr>
            <p:nvPr/>
          </p:nvSpPr>
          <p:spPr bwMode="auto">
            <a:xfrm>
              <a:off x="5053013" y="5501375"/>
              <a:ext cx="688975" cy="0"/>
            </a:xfrm>
            <a:prstGeom prst="line">
              <a:avLst/>
            </a:prstGeom>
            <a:noFill/>
            <a:ln w="9525">
              <a:solidFill>
                <a:schemeClr val="tx1"/>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994316" name="Text Box 12"/>
            <p:cNvSpPr txBox="1">
              <a:spLocks noChangeArrowheads="1"/>
            </p:cNvSpPr>
            <p:nvPr/>
          </p:nvSpPr>
          <p:spPr bwMode="auto">
            <a:xfrm>
              <a:off x="4876800" y="5442260"/>
              <a:ext cx="1066800" cy="3048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a:solidFill>
                    <a:srgbClr val="000000"/>
                  </a:solidFill>
                  <a:latin typeface="Courier New" charset="0"/>
                </a:rPr>
                <a:t>after</a:t>
              </a:r>
              <a:endParaRPr lang="en-US" sz="1600">
                <a:solidFill>
                  <a:srgbClr val="000000"/>
                </a:solidFill>
                <a:latin typeface="Courier New" charset="0"/>
              </a:endParaRPr>
            </a:p>
          </p:txBody>
        </p:sp>
        <p:sp>
          <p:nvSpPr>
            <p:cNvPr id="994317" name="Text Box 13"/>
            <p:cNvSpPr txBox="1">
              <a:spLocks noChangeArrowheads="1"/>
            </p:cNvSpPr>
            <p:nvPr/>
          </p:nvSpPr>
          <p:spPr bwMode="auto">
            <a:xfrm>
              <a:off x="3357563" y="5150160"/>
              <a:ext cx="712787"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a</a:t>
              </a:r>
            </a:p>
          </p:txBody>
        </p:sp>
        <p:sp>
          <p:nvSpPr>
            <p:cNvPr id="994318" name="Text Box 14"/>
            <p:cNvSpPr txBox="1">
              <a:spLocks noChangeArrowheads="1"/>
            </p:cNvSpPr>
            <p:nvPr/>
          </p:nvSpPr>
          <p:spPr bwMode="auto">
            <a:xfrm>
              <a:off x="3357563" y="4896160"/>
              <a:ext cx="712787"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b</a:t>
              </a:r>
            </a:p>
          </p:txBody>
        </p:sp>
        <p:sp>
          <p:nvSpPr>
            <p:cNvPr id="994319" name="Text Box 15"/>
            <p:cNvSpPr txBox="1">
              <a:spLocks noChangeArrowheads="1"/>
            </p:cNvSpPr>
            <p:nvPr/>
          </p:nvSpPr>
          <p:spPr bwMode="auto">
            <a:xfrm>
              <a:off x="3357563" y="4642160"/>
              <a:ext cx="712787"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c</a:t>
              </a:r>
            </a:p>
          </p:txBody>
        </p:sp>
        <p:sp>
          <p:nvSpPr>
            <p:cNvPr id="994320" name="Text Box 16"/>
            <p:cNvSpPr txBox="1">
              <a:spLocks noChangeArrowheads="1"/>
            </p:cNvSpPr>
            <p:nvPr/>
          </p:nvSpPr>
          <p:spPr bwMode="auto">
            <a:xfrm>
              <a:off x="5053013" y="5150160"/>
              <a:ext cx="712787"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e</a:t>
              </a:r>
            </a:p>
          </p:txBody>
        </p:sp>
        <p:sp>
          <p:nvSpPr>
            <p:cNvPr id="994321" name="Text Box 17"/>
            <p:cNvSpPr txBox="1">
              <a:spLocks noChangeArrowheads="1"/>
            </p:cNvSpPr>
            <p:nvPr/>
          </p:nvSpPr>
          <p:spPr bwMode="auto">
            <a:xfrm>
              <a:off x="5053013" y="4896160"/>
              <a:ext cx="712787"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d</a:t>
              </a:r>
            </a:p>
          </p:txBody>
        </p:sp>
      </p:grpSp>
      <p:sp>
        <p:nvSpPr>
          <p:cNvPr id="19" name="Rectangle 4">
            <a:hlinkClick r:id="rId3" action="ppaction://hlinkpres?slideindex=2&amp;slidetitle=Exercise: Define a Stack of Characters"/>
          </p:cNvPr>
          <p:cNvSpPr>
            <a:spLocks noChangeArrowheads="1"/>
          </p:cNvSpPr>
          <p:nvPr/>
        </p:nvSpPr>
        <p:spPr bwMode="auto">
          <a:xfrm>
            <a:off x="486002" y="5867400"/>
            <a:ext cx="816451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code for the two-stack model is in the reader, but we’ll write it together in class.</a:t>
            </a:r>
            <a:endParaRPr lang="en-US" sz="2400" b="0" dirty="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9635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96355" name="Text Box 3"/>
          <p:cNvSpPr txBox="1">
            <a:spLocks noChangeArrowheads="1"/>
          </p:cNvSpPr>
          <p:nvPr/>
        </p:nvSpPr>
        <p:spPr bwMode="auto">
          <a:xfrm>
            <a:off x="342900" y="1193800"/>
            <a:ext cx="8440738" cy="281051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smtClean="0">
                <a:solidFill>
                  <a:srgbClr val="0000FF"/>
                </a:solidFill>
                <a:latin typeface="Courier New" charset="0"/>
              </a:rPr>
              <a:t>bufferpriv.h</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r>
              <a:rPr lang="en-US" dirty="0" smtClean="0">
                <a:solidFill>
                  <a:srgbClr val="0000FF"/>
                </a:solidFill>
                <a:latin typeface="Courier New" charset="0"/>
              </a:rPr>
              <a:t>-----</a:t>
            </a:r>
            <a:r>
              <a:rPr lang="en-US" dirty="0">
                <a:solidFill>
                  <a:srgbClr val="0000FF"/>
                </a:solidFill>
                <a:latin typeface="Courier New" charset="0"/>
              </a:rPr>
              <a:t>--</a:t>
            </a:r>
          </a:p>
          <a:p>
            <a:pPr>
              <a:lnSpc>
                <a:spcPct val="90000"/>
              </a:lnSpc>
            </a:pPr>
            <a:r>
              <a:rPr lang="en-US" dirty="0">
                <a:solidFill>
                  <a:srgbClr val="0000FF"/>
                </a:solidFill>
                <a:latin typeface="Courier New" charset="0"/>
              </a:rPr>
              <a:t> * This file contains the private section of the </a:t>
            </a:r>
            <a:r>
              <a:rPr lang="en-US" dirty="0" err="1" smtClean="0">
                <a:solidFill>
                  <a:srgbClr val="0000FF"/>
                </a:solidFill>
                <a:latin typeface="Courier New" charset="0"/>
              </a:rPr>
              <a:t>EditorBuffer</a:t>
            </a:r>
            <a:r>
              <a:rPr lang="en-US" dirty="0" smtClean="0">
                <a:solidFill>
                  <a:srgbClr val="0000FF"/>
                </a:solidFill>
                <a:latin typeface="Courier New" charset="0"/>
              </a:rPr>
              <a:t> class</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for </a:t>
            </a:r>
            <a:r>
              <a:rPr lang="en-US" dirty="0">
                <a:solidFill>
                  <a:srgbClr val="0000FF"/>
                </a:solidFill>
                <a:latin typeface="Courier New" charset="0"/>
              </a:rPr>
              <a:t>the stack-based editor.</a:t>
            </a:r>
          </a:p>
          <a:p>
            <a:pPr>
              <a:lnSpc>
                <a:spcPct val="90000"/>
              </a:lnSpc>
            </a:pPr>
            <a:r>
              <a:rPr lang="en-US" dirty="0">
                <a:solidFill>
                  <a:srgbClr val="0000FF"/>
                </a:solidFill>
                <a:latin typeface="Courier New" charset="0"/>
              </a:rPr>
              <a:t> */</a:t>
            </a:r>
            <a:endParaRPr lang="en-US" dirty="0" smtClean="0">
              <a:solidFill>
                <a:srgbClr val="0000FF"/>
              </a:solidFill>
              <a:latin typeface="Courier New" charset="0"/>
            </a:endParaRP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private:</a:t>
            </a:r>
          </a:p>
          <a:p>
            <a:pPr>
              <a:lnSpc>
                <a:spcPct val="90000"/>
              </a:lnSpc>
            </a:pPr>
            <a:endParaRPr lang="en-US" dirty="0" smtClean="0">
              <a:solidFill>
                <a:srgbClr val="0000FF"/>
              </a:solidFill>
              <a:latin typeface="Courier New" charset="0"/>
            </a:endParaRPr>
          </a:p>
          <a:p>
            <a:pPr>
              <a:lnSpc>
                <a:spcPct val="90000"/>
              </a:lnSpc>
            </a:pPr>
            <a:r>
              <a:rPr lang="en-US" dirty="0">
                <a:solidFill>
                  <a:srgbClr val="0000FF"/>
                </a:solidFill>
                <a:latin typeface="Courier New" charset="0"/>
              </a:rPr>
              <a:t>/* Data required to represent the two-stack form of the buffer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CharStack</a:t>
            </a:r>
            <a:r>
              <a:rPr lang="en-US" dirty="0" smtClean="0">
                <a:solidFill>
                  <a:srgbClr val="000000"/>
                </a:solidFill>
                <a:latin typeface="Courier New" charset="0"/>
              </a:rPr>
              <a:t> </a:t>
            </a:r>
            <a:r>
              <a:rPr lang="en-US" dirty="0">
                <a:solidFill>
                  <a:srgbClr val="000000"/>
                </a:solidFill>
                <a:latin typeface="Courier New" charset="0"/>
              </a:rPr>
              <a:t>before</a:t>
            </a:r>
            <a:r>
              <a:rPr lang="en-US" dirty="0" smtClean="0">
                <a:solidFill>
                  <a:srgbClr val="000000"/>
                </a:solidFill>
                <a:latin typeface="Courier New" charset="0"/>
              </a:rPr>
              <a:t>;    </a:t>
            </a:r>
            <a:r>
              <a:rPr lang="en-US" dirty="0">
                <a:solidFill>
                  <a:srgbClr val="0000FF"/>
                </a:solidFill>
                <a:latin typeface="Courier New" charset="0"/>
              </a:rPr>
              <a:t>/* Stack of characters before the cursor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CharStack</a:t>
            </a:r>
            <a:r>
              <a:rPr lang="en-US" dirty="0" smtClean="0">
                <a:solidFill>
                  <a:srgbClr val="000000"/>
                </a:solidFill>
                <a:latin typeface="Courier New" charset="0"/>
              </a:rPr>
              <a:t> </a:t>
            </a:r>
            <a:r>
              <a:rPr lang="en-US" dirty="0">
                <a:solidFill>
                  <a:srgbClr val="000000"/>
                </a:solidFill>
                <a:latin typeface="Courier New" charset="0"/>
              </a:rPr>
              <a:t>after</a:t>
            </a:r>
            <a:r>
              <a:rPr lang="en-US" dirty="0" smtClean="0">
                <a:solidFill>
                  <a:srgbClr val="000000"/>
                </a:solidFill>
                <a:latin typeface="Courier New" charset="0"/>
              </a:rPr>
              <a:t>;     </a:t>
            </a:r>
            <a:r>
              <a:rPr lang="en-US" dirty="0">
                <a:solidFill>
                  <a:srgbClr val="0000FF"/>
                </a:solidFill>
                <a:latin typeface="Courier New" charset="0"/>
              </a:rPr>
              <a:t>/* Stack of characters after the cursor  */</a:t>
            </a:r>
            <a:endParaRPr lang="en-US" dirty="0">
              <a:solidFill>
                <a:srgbClr val="000000"/>
              </a:solidFill>
              <a:latin typeface="Courier New" charset="0"/>
            </a:endParaRPr>
          </a:p>
          <a:p>
            <a:pPr>
              <a:lnSpc>
                <a:spcPct val="90000"/>
              </a:lnSpc>
            </a:pPr>
            <a:endParaRPr lang="en-US" dirty="0">
              <a:solidFill>
                <a:srgbClr val="000000"/>
              </a:solidFill>
              <a:latin typeface="Courier New" charset="0"/>
            </a:endParaRPr>
          </a:p>
        </p:txBody>
      </p:sp>
      <p:sp>
        <p:nvSpPr>
          <p:cNvPr id="99635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635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6358"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Private Data for Stack-Based Buffer</a:t>
            </a:r>
          </a:p>
        </p:txBody>
      </p:sp>
      <p:sp>
        <p:nvSpPr>
          <p:cNvPr id="99635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9840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98403" name="Text Box 3"/>
          <p:cNvSpPr txBox="1">
            <a:spLocks noChangeArrowheads="1"/>
          </p:cNvSpPr>
          <p:nvPr/>
        </p:nvSpPr>
        <p:spPr bwMode="auto">
          <a:xfrm>
            <a:off x="342900" y="1193800"/>
            <a:ext cx="8440738" cy="512345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stackbuf.cpp</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implements the </a:t>
            </a:r>
            <a:r>
              <a:rPr lang="en-US" dirty="0" err="1">
                <a:solidFill>
                  <a:srgbClr val="0000FF"/>
                </a:solidFill>
                <a:latin typeface="Courier New" charset="0"/>
              </a:rPr>
              <a:t>EditorBuffer</a:t>
            </a:r>
            <a:r>
              <a:rPr lang="en-US" dirty="0">
                <a:solidFill>
                  <a:srgbClr val="0000FF"/>
                </a:solidFill>
                <a:latin typeface="Courier New" charset="0"/>
              </a:rPr>
              <a:t> class using a pair of</a:t>
            </a:r>
          </a:p>
          <a:p>
            <a:pPr>
              <a:lnSpc>
                <a:spcPct val="90000"/>
              </a:lnSpc>
            </a:pPr>
            <a:r>
              <a:rPr lang="en-US" dirty="0">
                <a:solidFill>
                  <a:srgbClr val="0000FF"/>
                </a:solidFill>
                <a:latin typeface="Courier New" charset="0"/>
              </a:rPr>
              <a:t> * stacks to represent the buffer.  The characters before the</a:t>
            </a:r>
          </a:p>
          <a:p>
            <a:pPr>
              <a:lnSpc>
                <a:spcPct val="90000"/>
              </a:lnSpc>
            </a:pPr>
            <a:r>
              <a:rPr lang="en-US" dirty="0">
                <a:solidFill>
                  <a:srgbClr val="0000FF"/>
                </a:solidFill>
                <a:latin typeface="Courier New" charset="0"/>
              </a:rPr>
              <a:t> * cursor are stored in the before stack, and the characters</a:t>
            </a:r>
          </a:p>
          <a:p>
            <a:pPr>
              <a:lnSpc>
                <a:spcPct val="90000"/>
              </a:lnSpc>
            </a:pPr>
            <a:r>
              <a:rPr lang="en-US" dirty="0">
                <a:solidFill>
                  <a:srgbClr val="0000FF"/>
                </a:solidFill>
                <a:latin typeface="Courier New" charset="0"/>
              </a:rPr>
              <a:t> * after the cursor are stored in the after stack.</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a:t>
            </a:r>
            <a:r>
              <a:rPr lang="en-US" dirty="0">
                <a:solidFill>
                  <a:srgbClr val="000000"/>
                </a:solidFill>
                <a:latin typeface="Courier New" charset="0"/>
              </a:rPr>
              <a:t>include "</a:t>
            </a:r>
            <a:r>
              <a:rPr lang="en-US" dirty="0" err="1">
                <a:solidFill>
                  <a:srgbClr val="000000"/>
                </a:solidFill>
                <a:latin typeface="Courier New" charset="0"/>
              </a:rPr>
              <a:t>buffer.h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using namespace std;</a:t>
            </a:r>
          </a:p>
          <a:p>
            <a:pPr>
              <a:lnSpc>
                <a:spcPct val="90000"/>
              </a:lnSpc>
            </a:pPr>
            <a:endParaRPr lang="en-US" sz="900" dirty="0" smtClean="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r>
              <a:rPr lang="en-US" dirty="0">
                <a:solidFill>
                  <a:srgbClr val="0000FF"/>
                </a:solidFill>
                <a:latin typeface="Courier New" charset="0"/>
              </a:rPr>
              <a:t> constructor/destructor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In this representation, the implementation of the </a:t>
            </a:r>
            <a:r>
              <a:rPr lang="en-US" dirty="0" err="1">
                <a:solidFill>
                  <a:srgbClr val="0000FF"/>
                </a:solidFill>
                <a:latin typeface="Courier New" charset="0"/>
              </a:rPr>
              <a:t>CharStack</a:t>
            </a:r>
            <a:r>
              <a:rPr lang="en-US" dirty="0">
                <a:solidFill>
                  <a:srgbClr val="0000FF"/>
                </a:solidFill>
                <a:latin typeface="Courier New" charset="0"/>
              </a:rPr>
              <a:t> class</a:t>
            </a:r>
          </a:p>
          <a:p>
            <a:pPr>
              <a:lnSpc>
                <a:spcPct val="90000"/>
              </a:lnSpc>
            </a:pPr>
            <a:r>
              <a:rPr lang="en-US" dirty="0">
                <a:solidFill>
                  <a:srgbClr val="0000FF"/>
                </a:solidFill>
                <a:latin typeface="Courier New" charset="0"/>
              </a:rPr>
              <a:t> * automatically takes care of allocation and </a:t>
            </a:r>
            <a:r>
              <a:rPr lang="en-US" dirty="0" err="1">
                <a:solidFill>
                  <a:srgbClr val="0000FF"/>
                </a:solidFill>
                <a:latin typeface="Courier New" charset="0"/>
              </a:rPr>
              <a:t>deallocation</a:t>
            </a:r>
            <a:r>
              <a:rPr lang="en-US" dirty="0">
                <a:solidFill>
                  <a:srgbClr val="0000FF"/>
                </a:solidFill>
                <a:latin typeface="Courier New" charset="0"/>
              </a:rPr>
              <a:t>.</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a:solidFill>
                  <a:srgbClr val="000000"/>
                </a:solidFill>
                <a:latin typeface="Courier New" charset="0"/>
              </a:rPr>
              <a:t>* Empty */</a:t>
            </a: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a:solidFill>
                  <a:srgbClr val="000000"/>
                </a:solidFill>
                <a:latin typeface="Courier New" charset="0"/>
              </a:rPr>
              <a:t>* Empty */</a:t>
            </a:r>
          </a:p>
          <a:p>
            <a:pPr>
              <a:lnSpc>
                <a:spcPct val="90000"/>
              </a:lnSpc>
            </a:pPr>
            <a:r>
              <a:rPr lang="en-US" dirty="0">
                <a:solidFill>
                  <a:srgbClr val="000000"/>
                </a:solidFill>
                <a:latin typeface="Courier New" charset="0"/>
              </a:rPr>
              <a:t>}</a:t>
            </a:r>
          </a:p>
        </p:txBody>
      </p:sp>
      <p:sp>
        <p:nvSpPr>
          <p:cNvPr id="99840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840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840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Stack-Based Buffer Implementation</a:t>
            </a:r>
          </a:p>
        </p:txBody>
      </p:sp>
      <p:sp>
        <p:nvSpPr>
          <p:cNvPr id="99840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3286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Software Patterns for Editing Text</a:t>
            </a:r>
            <a:endParaRPr lang="en-US" sz="4000" dirty="0">
              <a:solidFill>
                <a:schemeClr val="tx1"/>
              </a:solidFill>
            </a:endParaRPr>
          </a:p>
        </p:txBody>
      </p:sp>
      <p:sp>
        <p:nvSpPr>
          <p:cNvPr id="932877" name="Rectangle 13"/>
          <p:cNvSpPr>
            <a:spLocks noChangeArrowheads="1"/>
          </p:cNvSpPr>
          <p:nvPr/>
        </p:nvSpPr>
        <p:spPr bwMode="auto">
          <a:xfrm>
            <a:off x="482600" y="1231900"/>
            <a:ext cx="8164513" cy="463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Most editors today follow the WYSIWYG principle, which is an acronym for “what you see is what you get” that keeps the screen updated so that it shows the current document.</a:t>
            </a:r>
            <a:endParaRPr lang="en-US" sz="2400" b="0" dirty="0" smtClean="0">
              <a:solidFill>
                <a:srgbClr val="000000"/>
              </a:solidFill>
            </a:endParaRPr>
          </a:p>
          <a:p>
            <a:pPr marL="342900" indent="-342900" algn="just">
              <a:lnSpc>
                <a:spcPct val="85000"/>
              </a:lnSpc>
              <a:spcAft>
                <a:spcPct val="50000"/>
              </a:spcAft>
              <a:buFontTx/>
              <a:buChar char="•"/>
            </a:pPr>
            <a:r>
              <a:rPr lang="en-US" sz="2400" b="0" dirty="0" smtClean="0">
                <a:solidFill>
                  <a:srgbClr val="000000"/>
                </a:solidFill>
              </a:rPr>
              <a:t>Before WYSIWYG editors existed, most editors used a command-line model.  </a:t>
            </a:r>
            <a:r>
              <a:rPr lang="en-US" sz="2400" b="0" dirty="0">
                <a:solidFill>
                  <a:srgbClr val="000000"/>
                </a:solidFill>
              </a:rPr>
              <a:t>To edit a document, you enter commands that consist of a letter, possibly along with some additional data</a:t>
            </a:r>
            <a:r>
              <a:rPr lang="en-US" sz="2400" b="0" dirty="0" smtClean="0">
                <a:solidFill>
                  <a:srgbClr val="000000"/>
                </a:solidFill>
              </a:rPr>
              <a:t>.</a:t>
            </a:r>
          </a:p>
          <a:p>
            <a:pPr marL="342900" indent="-342900" algn="just">
              <a:lnSpc>
                <a:spcPct val="85000"/>
              </a:lnSpc>
              <a:spcAft>
                <a:spcPct val="20000"/>
              </a:spcAft>
              <a:buFontTx/>
              <a:buChar char="•"/>
            </a:pPr>
            <a:r>
              <a:rPr lang="en-US" sz="2400" b="0" dirty="0" smtClean="0">
                <a:solidFill>
                  <a:srgbClr val="000000"/>
                </a:solidFill>
              </a:rPr>
              <a:t>The editor in the text uses the command-line model because</a:t>
            </a:r>
            <a:r>
              <a:rPr lang="en-US" sz="2400" b="0" dirty="0" smtClean="0">
                <a:solidFill>
                  <a:srgbClr val="000000"/>
                </a:solidFill>
              </a:rPr>
              <a:t>:</a:t>
            </a:r>
          </a:p>
          <a:p>
            <a:pPr marL="742950" lvl="1" indent="-285750" algn="just">
              <a:lnSpc>
                <a:spcPct val="85000"/>
              </a:lnSpc>
              <a:spcAft>
                <a:spcPct val="20000"/>
              </a:spcAft>
              <a:buFontTx/>
              <a:buChar char="–"/>
            </a:pPr>
            <a:r>
              <a:rPr lang="en-US" sz="2200" b="0" dirty="0" smtClean="0">
                <a:solidFill>
                  <a:srgbClr val="000000"/>
                </a:solidFill>
                <a:ea typeface="ＭＳ Ｐゴシック" charset="-128"/>
              </a:rPr>
              <a:t>It’s</a:t>
            </a:r>
            <a:r>
              <a:rPr lang="en-US" sz="2200" b="0" dirty="0" smtClean="0">
                <a:solidFill>
                  <a:srgbClr val="000000"/>
                </a:solidFill>
                <a:ea typeface="ＭＳ Ｐゴシック" charset="-128"/>
              </a:rPr>
              <a:t> the </a:t>
            </a:r>
            <a:r>
              <a:rPr lang="en-US" sz="2200" b="0" dirty="0" smtClean="0">
                <a:solidFill>
                  <a:srgbClr val="000000"/>
                </a:solidFill>
                <a:ea typeface="ＭＳ Ｐゴシック" charset="-128"/>
              </a:rPr>
              <a:t>best example of how using different data representations can have a profound effect on performance.</a:t>
            </a:r>
          </a:p>
          <a:p>
            <a:pPr marL="742950" lvl="1" indent="-285750" algn="just">
              <a:lnSpc>
                <a:spcPct val="85000"/>
              </a:lnSpc>
              <a:spcAft>
                <a:spcPct val="20000"/>
              </a:spcAft>
              <a:buFontTx/>
              <a:buChar char="–"/>
            </a:pPr>
            <a:r>
              <a:rPr lang="en-US" sz="2200" b="0" dirty="0" smtClean="0">
                <a:solidFill>
                  <a:srgbClr val="000000"/>
                </a:solidFill>
                <a:ea typeface="ＭＳ Ｐゴシック" charset="-128"/>
              </a:rPr>
              <a:t>No modern editor is simple enough to understand in its entirety.</a:t>
            </a:r>
            <a:endParaRPr lang="en-US" sz="2200" b="0" dirty="0" smtClean="0">
              <a:solidFill>
                <a:srgbClr val="000000"/>
              </a:solidFill>
              <a:ea typeface="ＭＳ Ｐゴシック" charset="-128"/>
            </a:endParaRPr>
          </a:p>
          <a:p>
            <a:pPr marL="742950" lvl="1" indent="-285750" algn="just">
              <a:lnSpc>
                <a:spcPct val="85000"/>
              </a:lnSpc>
              <a:spcAft>
                <a:spcPct val="20000"/>
              </a:spcAft>
              <a:buFontTx/>
              <a:buChar char="–"/>
            </a:pPr>
            <a:r>
              <a:rPr lang="en-US" sz="2200" b="0" dirty="0" smtClean="0">
                <a:solidFill>
                  <a:srgbClr val="000000"/>
                </a:solidFill>
                <a:ea typeface="ＭＳ Ｐゴシック" charset="-128"/>
              </a:rPr>
              <a:t>Command-line editors are historically </a:t>
            </a:r>
            <a:r>
              <a:rPr lang="en-US" sz="2200" b="0" dirty="0" smtClean="0">
                <a:solidFill>
                  <a:srgbClr val="000000"/>
                </a:solidFill>
                <a:ea typeface="ＭＳ Ｐゴシック" charset="-128"/>
              </a:rPr>
              <a:t>important as the</a:t>
            </a:r>
            <a:r>
              <a:rPr lang="en-US" sz="2200" b="0" dirty="0" smtClean="0">
                <a:solidFill>
                  <a:srgbClr val="000000"/>
                </a:solidFill>
                <a:ea typeface="ＭＳ Ｐゴシック" charset="-128"/>
              </a:rPr>
              <a:t> basis of </a:t>
            </a:r>
            <a:r>
              <a:rPr lang="en-US" sz="2200" b="0" dirty="0" smtClean="0">
                <a:solidFill>
                  <a:srgbClr val="000000"/>
                </a:solidFill>
                <a:ea typeface="ＭＳ Ｐゴシック" charset="-128"/>
              </a:rPr>
              <a:t>EMACS, which is still in use today.</a:t>
            </a:r>
          </a:p>
          <a:p>
            <a:pPr marL="742950" lvl="1" indent="-285750" algn="just">
              <a:lnSpc>
                <a:spcPct val="85000"/>
              </a:lnSpc>
              <a:spcAft>
                <a:spcPct val="20000"/>
              </a:spcAft>
              <a:buFontTx/>
              <a:buChar char="–"/>
            </a:pPr>
            <a:r>
              <a:rPr lang="en-US" sz="2200" b="0" dirty="0" smtClean="0">
                <a:solidFill>
                  <a:srgbClr val="000000"/>
                </a:solidFill>
                <a:ea typeface="ＭＳ Ｐゴシック" charset="-128"/>
              </a:rPr>
              <a:t>The strategies</a:t>
            </a:r>
            <a:r>
              <a:rPr lang="en-US" sz="2200" b="0" dirty="0" smtClean="0">
                <a:solidFill>
                  <a:srgbClr val="000000"/>
                </a:solidFill>
                <a:ea typeface="ＭＳ Ｐゴシック" charset="-128"/>
              </a:rPr>
              <a:t> used to </a:t>
            </a:r>
            <a:r>
              <a:rPr lang="en-US" sz="2200" b="0" dirty="0" smtClean="0">
                <a:solidFill>
                  <a:srgbClr val="000000"/>
                </a:solidFill>
                <a:ea typeface="ＭＳ Ｐゴシック" charset="-128"/>
              </a:rPr>
              <a:t>representing the </a:t>
            </a:r>
            <a:r>
              <a:rPr lang="en-US" sz="2200" b="0" dirty="0" smtClean="0">
                <a:solidFill>
                  <a:srgbClr val="000000"/>
                </a:solidFill>
                <a:ea typeface="ＭＳ Ｐゴシック" charset="-128"/>
              </a:rPr>
              <a:t>editor buffer </a:t>
            </a:r>
            <a:r>
              <a:rPr lang="en-US" sz="2200" b="0" dirty="0" smtClean="0">
                <a:solidFill>
                  <a:srgbClr val="000000"/>
                </a:solidFill>
                <a:ea typeface="ＭＳ Ｐゴシック" charset="-128"/>
              </a:rPr>
              <a:t>persist in modern editor classes, such as Java’s </a:t>
            </a:r>
            <a:r>
              <a:rPr lang="en-US" sz="2000" dirty="0" err="1" smtClean="0">
                <a:solidFill>
                  <a:srgbClr val="000000"/>
                </a:solidFill>
                <a:latin typeface="Courier New" charset="0"/>
                <a:ea typeface="ＭＳ Ｐゴシック" charset="-128"/>
              </a:rPr>
              <a:t>JEditPane</a:t>
            </a:r>
            <a:r>
              <a:rPr lang="en-US" sz="2200" b="0" dirty="0" smtClean="0">
                <a:solidFill>
                  <a:srgbClr val="000000"/>
                </a:solidFill>
                <a:ea typeface="ＭＳ Ｐゴシック" charset="-128"/>
              </a:rPr>
              <a:t>.</a:t>
            </a:r>
            <a:endParaRPr lang="en-US" sz="2000" b="0" dirty="0" smtClean="0">
              <a:solidFill>
                <a:srgbClr val="000000"/>
              </a:solidFill>
              <a:ea typeface="ＭＳ Ｐゴシック" charset="-128"/>
            </a:endParaRPr>
          </a:p>
          <a:p>
            <a:pPr marL="342900" indent="-342900" algn="just">
              <a:lnSpc>
                <a:spcPct val="85000"/>
              </a:lnSpc>
              <a:spcAft>
                <a:spcPct val="50000"/>
              </a:spcAft>
              <a:buFontTx/>
              <a:buChar char="•"/>
            </a:pP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3287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3287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3287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3287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32877">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3287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2877" grpId="0" build="p"/>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0045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1000451" name="Text Box 3"/>
          <p:cNvSpPr txBox="1">
            <a:spLocks noChangeArrowheads="1"/>
          </p:cNvSpPr>
          <p:nvPr/>
        </p:nvSpPr>
        <p:spPr bwMode="auto">
          <a:xfrm>
            <a:off x="350838" y="1219200"/>
            <a:ext cx="8440737" cy="531735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stackbuf.cpp</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file implements the </a:t>
            </a:r>
            <a:r>
              <a:rPr lang="en-US" dirty="0" err="1" smtClean="0">
                <a:solidFill>
                  <a:srgbClr val="0000FF"/>
                </a:solidFill>
                <a:latin typeface="Courier New" charset="0"/>
              </a:rPr>
              <a:t>EditorBuffer</a:t>
            </a:r>
            <a:r>
              <a:rPr lang="en-US" dirty="0" smtClean="0">
                <a:solidFill>
                  <a:srgbClr val="0000FF"/>
                </a:solidFill>
                <a:latin typeface="Courier New" charset="0"/>
              </a:rPr>
              <a:t> class using a pair of</a:t>
            </a:r>
          </a:p>
          <a:p>
            <a:pPr>
              <a:lnSpc>
                <a:spcPct val="90000"/>
              </a:lnSpc>
            </a:pPr>
            <a:r>
              <a:rPr lang="en-US" dirty="0" smtClean="0">
                <a:solidFill>
                  <a:srgbClr val="0000FF"/>
                </a:solidFill>
                <a:latin typeface="Courier New" charset="0"/>
              </a:rPr>
              <a:t> * stacks to represent the buffer.  The characters before the</a:t>
            </a:r>
          </a:p>
          <a:p>
            <a:pPr>
              <a:lnSpc>
                <a:spcPct val="90000"/>
              </a:lnSpc>
            </a:pPr>
            <a:r>
              <a:rPr lang="en-US" dirty="0" smtClean="0">
                <a:solidFill>
                  <a:srgbClr val="0000FF"/>
                </a:solidFill>
                <a:latin typeface="Courier New" charset="0"/>
              </a:rPr>
              <a:t> * cursor are stored in the before stack, and the characters</a:t>
            </a:r>
          </a:p>
          <a:p>
            <a:pPr>
              <a:lnSpc>
                <a:spcPct val="90000"/>
              </a:lnSpc>
            </a:pPr>
            <a:r>
              <a:rPr lang="en-US" dirty="0" smtClean="0">
                <a:solidFill>
                  <a:srgbClr val="0000FF"/>
                </a:solidFill>
                <a:latin typeface="Courier New" charset="0"/>
              </a:rPr>
              <a:t> * after the cursor are stored in the after stack.</a:t>
            </a:r>
          </a:p>
          <a:p>
            <a:pPr>
              <a:lnSpc>
                <a:spcPct val="90000"/>
              </a:lnSpc>
            </a:pPr>
            <a:r>
              <a:rPr lang="en-US" dirty="0" smtClean="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#include &lt;</a:t>
            </a:r>
            <a:r>
              <a:rPr lang="en-US" dirty="0" err="1" smtClean="0">
                <a:solidFill>
                  <a:srgbClr val="000000"/>
                </a:solidFill>
                <a:latin typeface="Courier New" charset="0"/>
              </a:rPr>
              <a:t>iostream</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#include "</a:t>
            </a:r>
            <a:r>
              <a:rPr lang="en-US" dirty="0" err="1" smtClean="0">
                <a:solidFill>
                  <a:srgbClr val="000000"/>
                </a:solidFill>
                <a:latin typeface="Courier New" charset="0"/>
              </a:rPr>
              <a:t>buffer.h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using namespace std;</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EditorBuffer</a:t>
            </a:r>
            <a:r>
              <a:rPr lang="en-US" dirty="0" smtClean="0">
                <a:solidFill>
                  <a:srgbClr val="0000FF"/>
                </a:solidFill>
                <a:latin typeface="Courier New" charset="0"/>
              </a:rPr>
              <a:t> constructor/destructor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In this representation, the implementation of the </a:t>
            </a:r>
            <a:r>
              <a:rPr lang="en-US" dirty="0" err="1" smtClean="0">
                <a:solidFill>
                  <a:srgbClr val="0000FF"/>
                </a:solidFill>
                <a:latin typeface="Courier New" charset="0"/>
              </a:rPr>
              <a:t>CharStack</a:t>
            </a:r>
            <a:r>
              <a:rPr lang="en-US" dirty="0" smtClean="0">
                <a:solidFill>
                  <a:srgbClr val="0000FF"/>
                </a:solidFill>
                <a:latin typeface="Courier New" charset="0"/>
              </a:rPr>
              <a:t> class</a:t>
            </a:r>
          </a:p>
          <a:p>
            <a:pPr>
              <a:lnSpc>
                <a:spcPct val="90000"/>
              </a:lnSpc>
            </a:pPr>
            <a:r>
              <a:rPr lang="en-US" dirty="0" smtClean="0">
                <a:solidFill>
                  <a:srgbClr val="0000FF"/>
                </a:solidFill>
                <a:latin typeface="Courier New" charset="0"/>
              </a:rPr>
              <a:t> * automatically takes care of allocation and </a:t>
            </a:r>
            <a:r>
              <a:rPr lang="en-US" dirty="0" err="1" smtClean="0">
                <a:solidFill>
                  <a:srgbClr val="0000FF"/>
                </a:solidFill>
                <a:latin typeface="Courier New" charset="0"/>
              </a:rPr>
              <a:t>deallocation</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00"/>
              </a:solidFill>
              <a:latin typeface="Courier New" charset="0"/>
            </a:endParaRPr>
          </a:p>
          <a:p>
            <a:pPr>
              <a:lnSpc>
                <a:spcPct val="90000"/>
              </a:lnSpc>
            </a:pPr>
            <a:r>
              <a:rPr lang="en-US" dirty="0" err="1" smtClean="0">
                <a:solidFill>
                  <a:srgbClr val="000000"/>
                </a:solidFill>
                <a:latin typeface="Courier New" charset="0"/>
              </a:rPr>
              <a:t>EditorBuffer::EditorBuffer</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 Empty */</a:t>
            </a:r>
          </a:p>
          <a:p>
            <a:pPr>
              <a:lnSpc>
                <a:spcPct val="90000"/>
              </a:lnSpc>
            </a:pPr>
            <a:r>
              <a:rPr lang="en-US" dirty="0" smtClean="0">
                <a:solidFill>
                  <a:srgbClr val="000000"/>
                </a:solidFill>
                <a:latin typeface="Courier New" charset="0"/>
              </a:rPr>
              <a:t>}</a:t>
            </a:r>
          </a:p>
          <a:p>
            <a:pPr>
              <a:lnSpc>
                <a:spcPct val="90000"/>
              </a:lnSpc>
            </a:pPr>
            <a:endParaRPr lang="en-US" sz="900" dirty="0" smtClean="0">
              <a:solidFill>
                <a:srgbClr val="000000"/>
              </a:solidFill>
              <a:latin typeface="Courier New" charset="0"/>
            </a:endParaRPr>
          </a:p>
          <a:p>
            <a:pPr>
              <a:lnSpc>
                <a:spcPct val="90000"/>
              </a:lnSpc>
            </a:pPr>
            <a:r>
              <a:rPr lang="en-US" dirty="0" err="1" smtClean="0">
                <a:solidFill>
                  <a:srgbClr val="000000"/>
                </a:solidFill>
                <a:latin typeface="Courier New" charset="0"/>
              </a:rPr>
              <a:t>EditorBuffer::~EditorBuffer</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 Empty */</a:t>
            </a:r>
          </a:p>
          <a:p>
            <a:pPr>
              <a:lnSpc>
                <a:spcPct val="90000"/>
              </a:lnSpc>
            </a:pPr>
            <a:r>
              <a:rPr lang="en-US" dirty="0" smtClean="0">
                <a:solidFill>
                  <a:srgbClr val="000000"/>
                </a:solidFill>
                <a:latin typeface="Courier New" charset="0"/>
              </a:rPr>
              <a:t>}</a:t>
            </a:r>
          </a:p>
          <a:p>
            <a:pPr>
              <a:lnSpc>
                <a:spcPct val="90000"/>
              </a:lnSpc>
            </a:pPr>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492751"/>
            <a:chOff x="240" y="720"/>
            <a:chExt cx="5280" cy="3460"/>
          </a:xfrm>
        </p:grpSpPr>
        <p:sp>
          <p:nvSpPr>
            <p:cNvPr id="100045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0454" name="Text Box 6"/>
            <p:cNvSpPr txBox="1">
              <a:spLocks noChangeArrowheads="1"/>
            </p:cNvSpPr>
            <p:nvPr/>
          </p:nvSpPr>
          <p:spPr bwMode="auto">
            <a:xfrm>
              <a:off x="251" y="752"/>
              <a:ext cx="5261" cy="342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moveCursor</a:t>
              </a:r>
              <a:r>
                <a:rPr lang="en-US" dirty="0">
                  <a:solidFill>
                    <a:srgbClr val="0000FF"/>
                  </a:solidFill>
                  <a:latin typeface="Courier New" charset="0"/>
                </a:rPr>
                <a:t> methods</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methods use push and pop to transfer values between the two stacks.</a:t>
              </a:r>
            </a:p>
            <a:p>
              <a:pPr>
                <a:lnSpc>
                  <a:spcPct val="90000"/>
                </a:lnSpc>
              </a:pPr>
              <a:r>
                <a:rPr lang="en-US" dirty="0">
                  <a:solidFill>
                    <a:srgbClr val="0000FF"/>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a:t>
              </a:r>
              <a:r>
                <a:rPr lang="en-US" dirty="0" err="1">
                  <a:solidFill>
                    <a:srgbClr val="000000"/>
                  </a:solidFill>
                  <a:latin typeface="Courier New" charset="0"/>
                </a:rPr>
                <a:t>after.isEmpty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before.push</a:t>
              </a:r>
              <a:r>
                <a:rPr lang="en-US" dirty="0" err="1">
                  <a:solidFill>
                    <a:srgbClr val="000000"/>
                  </a:solidFill>
                  <a:latin typeface="Courier New" charset="0"/>
                </a:rPr>
                <a:t>(after.pop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a:t>
              </a:r>
              <a:r>
                <a:rPr lang="en-US" dirty="0" err="1">
                  <a:solidFill>
                    <a:srgbClr val="000000"/>
                  </a:solidFill>
                  <a:latin typeface="Courier New" charset="0"/>
                </a:rPr>
                <a:t>before.isEmpty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after.push</a:t>
              </a:r>
              <a:r>
                <a:rPr lang="en-US" dirty="0" err="1">
                  <a:solidFill>
                    <a:srgbClr val="000000"/>
                  </a:solidFill>
                  <a:latin typeface="Courier New" charset="0"/>
                </a:rPr>
                <a:t>(before.pop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a:t>
              </a:r>
              <a:r>
                <a:rPr lang="en-US" dirty="0" err="1">
                  <a:solidFill>
                    <a:srgbClr val="000000"/>
                  </a:solidFill>
                  <a:latin typeface="Courier New" charset="0"/>
                </a:rPr>
                <a:t>before.isEmpty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after.push</a:t>
              </a:r>
              <a:r>
                <a:rPr lang="en-US" dirty="0" err="1">
                  <a:solidFill>
                    <a:srgbClr val="000000"/>
                  </a:solidFill>
                  <a:latin typeface="Courier New" charset="0"/>
                </a:rPr>
                <a:t>(before.pop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a:t>
              </a:r>
              <a:r>
                <a:rPr lang="en-US" dirty="0" err="1">
                  <a:solidFill>
                    <a:srgbClr val="000000"/>
                  </a:solidFill>
                  <a:latin typeface="Courier New" charset="0"/>
                </a:rPr>
                <a:t>after.isEmpty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before.push</a:t>
              </a:r>
              <a:r>
                <a:rPr lang="en-US" dirty="0" err="1">
                  <a:solidFill>
                    <a:srgbClr val="000000"/>
                  </a:solidFill>
                  <a:latin typeface="Courier New" charset="0"/>
                </a:rPr>
                <a:t>(after.pop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sp>
        <p:nvSpPr>
          <p:cNvPr id="100045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045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0457"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Stack-Based Buffer Implementation</a:t>
            </a:r>
          </a:p>
        </p:txBody>
      </p:sp>
      <p:sp>
        <p:nvSpPr>
          <p:cNvPr id="100045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1000451"/>
                                        </p:tgtEl>
                                        <p:attrNameLst>
                                          <p:attrName>ppt_x</p:attrName>
                                        </p:attrNameLst>
                                      </p:cBhvr>
                                      <p:tavLst>
                                        <p:tav tm="0">
                                          <p:val>
                                            <p:strVal val="ppt_x"/>
                                          </p:val>
                                        </p:tav>
                                        <p:tav tm="100000">
                                          <p:val>
                                            <p:strVal val="ppt_x"/>
                                          </p:val>
                                        </p:tav>
                                      </p:tavLst>
                                    </p:anim>
                                    <p:anim calcmode="lin" valueType="num">
                                      <p:cBhvr additive="base">
                                        <p:cTn id="7" dur="1000"/>
                                        <p:tgtEl>
                                          <p:spTgt spid="1000451"/>
                                        </p:tgtEl>
                                        <p:attrNameLst>
                                          <p:attrName>ppt_y</p:attrName>
                                        </p:attrNameLst>
                                      </p:cBhvr>
                                      <p:tavLst>
                                        <p:tav tm="0">
                                          <p:val>
                                            <p:strVal val="ppt_y"/>
                                          </p:val>
                                        </p:tav>
                                        <p:tav tm="100000">
                                          <p:val>
                                            <p:strVal val="0-ppt_h/2"/>
                                          </p:val>
                                        </p:tav>
                                      </p:tavLst>
                                    </p:anim>
                                    <p:set>
                                      <p:cBhvr>
                                        <p:cTn id="8" dur="1" fill="hold">
                                          <p:stCondLst>
                                            <p:cond delay="999"/>
                                          </p:stCondLst>
                                        </p:cTn>
                                        <p:tgtEl>
                                          <p:spTgt spid="100045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0451" grpId="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024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1002499" name="Text Box 3"/>
          <p:cNvSpPr txBox="1">
            <a:spLocks noChangeArrowheads="1"/>
          </p:cNvSpPr>
          <p:nvPr/>
        </p:nvSpPr>
        <p:spPr bwMode="auto">
          <a:xfrm>
            <a:off x="373063" y="1193800"/>
            <a:ext cx="8440737" cy="54420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moveCursor</a:t>
            </a:r>
            <a:r>
              <a:rPr lang="en-US" dirty="0">
                <a:solidFill>
                  <a:srgbClr val="0000FF"/>
                </a:solidFill>
                <a:latin typeface="Courier New" charset="0"/>
              </a:rPr>
              <a:t> methods</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methods use push and pop to transfer values between the two stacks.</a:t>
            </a:r>
          </a:p>
          <a:p>
            <a:pPr>
              <a:lnSpc>
                <a:spcPct val="90000"/>
              </a:lnSpc>
            </a:pPr>
            <a:r>
              <a:rPr lang="en-US" dirty="0">
                <a:solidFill>
                  <a:srgbClr val="0000FF"/>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a:t>
            </a:r>
            <a:r>
              <a:rPr lang="en-US" dirty="0" err="1">
                <a:solidFill>
                  <a:srgbClr val="000000"/>
                </a:solidFill>
                <a:latin typeface="Courier New" charset="0"/>
              </a:rPr>
              <a:t>after.isEmpty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before.push</a:t>
            </a:r>
            <a:r>
              <a:rPr lang="en-US" dirty="0" err="1">
                <a:solidFill>
                  <a:srgbClr val="000000"/>
                </a:solidFill>
                <a:latin typeface="Courier New" charset="0"/>
              </a:rPr>
              <a:t>(after.pop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a:t>
            </a:r>
            <a:r>
              <a:rPr lang="en-US" dirty="0" err="1">
                <a:solidFill>
                  <a:srgbClr val="000000"/>
                </a:solidFill>
                <a:latin typeface="Courier New" charset="0"/>
              </a:rPr>
              <a:t>before.isEmpty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after.push</a:t>
            </a:r>
            <a:r>
              <a:rPr lang="en-US" dirty="0" err="1">
                <a:solidFill>
                  <a:srgbClr val="000000"/>
                </a:solidFill>
                <a:latin typeface="Courier New" charset="0"/>
              </a:rPr>
              <a:t>(before.pop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a:t>
            </a:r>
            <a:r>
              <a:rPr lang="en-US" dirty="0" err="1">
                <a:solidFill>
                  <a:srgbClr val="000000"/>
                </a:solidFill>
                <a:latin typeface="Courier New" charset="0"/>
              </a:rPr>
              <a:t>before.isEmpty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after.push</a:t>
            </a:r>
            <a:r>
              <a:rPr lang="en-US" dirty="0" err="1">
                <a:solidFill>
                  <a:srgbClr val="000000"/>
                </a:solidFill>
                <a:latin typeface="Courier New" charset="0"/>
              </a:rPr>
              <a:t>(before.pop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a:t>
            </a:r>
            <a:r>
              <a:rPr lang="en-US" dirty="0" err="1">
                <a:solidFill>
                  <a:srgbClr val="000000"/>
                </a:solidFill>
                <a:latin typeface="Courier New" charset="0"/>
              </a:rPr>
              <a:t>after.isEmpty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before.push</a:t>
            </a:r>
            <a:r>
              <a:rPr lang="en-US" dirty="0" err="1">
                <a:solidFill>
                  <a:srgbClr val="000000"/>
                </a:solidFill>
                <a:latin typeface="Courier New" charset="0"/>
              </a:rPr>
              <a:t>(after.pop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402263"/>
            <a:chOff x="224" y="720"/>
            <a:chExt cx="5351" cy="3403"/>
          </a:xfrm>
        </p:grpSpPr>
        <p:sp>
          <p:nvSpPr>
            <p:cNvPr id="1002501" name="Rectangle 5"/>
            <p:cNvSpPr>
              <a:spLocks noChangeArrowheads="1"/>
            </p:cNvSpPr>
            <p:nvPr/>
          </p:nvSpPr>
          <p:spPr bwMode="auto">
            <a:xfrm>
              <a:off x="224" y="720"/>
              <a:ext cx="5351" cy="3403"/>
            </a:xfrm>
            <a:prstGeom prst="rect">
              <a:avLst/>
            </a:prstGeom>
            <a:solidFill>
              <a:schemeClr val="bg1"/>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2502" name="Text Box 6"/>
            <p:cNvSpPr txBox="1">
              <a:spLocks noChangeArrowheads="1"/>
            </p:cNvSpPr>
            <p:nvPr/>
          </p:nvSpPr>
          <p:spPr bwMode="auto">
            <a:xfrm>
              <a:off x="235" y="752"/>
              <a:ext cx="5332" cy="2137"/>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insertCharacter</a:t>
              </a:r>
              <a:r>
                <a:rPr lang="en-US" dirty="0">
                  <a:solidFill>
                    <a:srgbClr val="0000FF"/>
                  </a:solidFill>
                  <a:latin typeface="Courier New" charset="0"/>
                </a:rPr>
                <a:t> and </a:t>
              </a:r>
              <a:r>
                <a:rPr lang="en-US" dirty="0" err="1">
                  <a:solidFill>
                    <a:srgbClr val="0000FF"/>
                  </a:solidFill>
                  <a:latin typeface="Courier New" charset="0"/>
                </a:rPr>
                <a:t>deleteCharacter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Each of the functions that inserts or deletes characters</a:t>
              </a:r>
            </a:p>
            <a:p>
              <a:pPr>
                <a:lnSpc>
                  <a:spcPct val="90000"/>
                </a:lnSpc>
              </a:pPr>
              <a:r>
                <a:rPr lang="en-US" dirty="0">
                  <a:solidFill>
                    <a:srgbClr val="0000FF"/>
                  </a:solidFill>
                  <a:latin typeface="Courier New" charset="0"/>
                </a:rPr>
                <a:t> * can do so with a single push or pop operation.</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EditorBuffer::insertCharacter(char</a:t>
              </a:r>
              <a:r>
                <a:rPr lang="en-US" dirty="0">
                  <a:solidFill>
                    <a:srgbClr val="000000"/>
                  </a:solidFill>
                  <a:latin typeface="Courier New" charset="0"/>
                </a:rPr>
                <a:t> </a:t>
              </a:r>
              <a:r>
                <a:rPr lang="en-US" dirty="0" err="1">
                  <a:solidFill>
                    <a:srgbClr val="000000"/>
                  </a:solidFill>
                  <a:latin typeface="Courier New" charset="0"/>
                </a:rPr>
                <a:t>ch</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before.push</a:t>
              </a:r>
              <a:r>
                <a:rPr lang="en-US" dirty="0" err="1">
                  <a:solidFill>
                    <a:srgbClr val="000000"/>
                  </a:solidFill>
                  <a:latin typeface="Courier New" charset="0"/>
                </a:rPr>
                <a:t>(ch</a:t>
              </a:r>
              <a:r>
                <a:rPr lang="en-US" dirty="0">
                  <a:solidFill>
                    <a:srgbClr val="000000"/>
                  </a:solidFill>
                  <a:latin typeface="Courier New" charset="0"/>
                </a:rPr>
                <a:t>);</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EditorBuffer::deleteCharacter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a:t>
              </a:r>
              <a:r>
                <a:rPr lang="en-US" dirty="0" err="1">
                  <a:solidFill>
                    <a:srgbClr val="000000"/>
                  </a:solidFill>
                  <a:latin typeface="Courier New" charset="0"/>
                </a:rPr>
                <a:t>after.isEmpty</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after.pop</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p:txBody>
        </p:sp>
      </p:grpSp>
      <p:sp>
        <p:nvSpPr>
          <p:cNvPr id="100250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250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1002505"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Stack-Based Buffer Implementation</a:t>
            </a:r>
          </a:p>
        </p:txBody>
      </p:sp>
      <p:sp>
        <p:nvSpPr>
          <p:cNvPr id="100250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1002499"/>
                                        </p:tgtEl>
                                        <p:attrNameLst>
                                          <p:attrName>ppt_x</p:attrName>
                                        </p:attrNameLst>
                                      </p:cBhvr>
                                      <p:tavLst>
                                        <p:tav tm="0">
                                          <p:val>
                                            <p:strVal val="ppt_x"/>
                                          </p:val>
                                        </p:tav>
                                        <p:tav tm="100000">
                                          <p:val>
                                            <p:strVal val="ppt_x"/>
                                          </p:val>
                                        </p:tav>
                                      </p:tavLst>
                                    </p:anim>
                                    <p:anim calcmode="lin" valueType="num">
                                      <p:cBhvr additive="base">
                                        <p:cTn id="7" dur="1000"/>
                                        <p:tgtEl>
                                          <p:spTgt spid="1002499"/>
                                        </p:tgtEl>
                                        <p:attrNameLst>
                                          <p:attrName>ppt_y</p:attrName>
                                        </p:attrNameLst>
                                      </p:cBhvr>
                                      <p:tavLst>
                                        <p:tav tm="0">
                                          <p:val>
                                            <p:strVal val="ppt_y"/>
                                          </p:val>
                                        </p:tav>
                                        <p:tav tm="100000">
                                          <p:val>
                                            <p:strVal val="0-ppt_h/2"/>
                                          </p:val>
                                        </p:tav>
                                      </p:tavLst>
                                    </p:anim>
                                    <p:set>
                                      <p:cBhvr>
                                        <p:cTn id="8" dur="1" fill="hold">
                                          <p:stCondLst>
                                            <p:cond delay="999"/>
                                          </p:stCondLst>
                                        </p:cTn>
                                        <p:tgtEl>
                                          <p:spTgt spid="10024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2499" grpId="0"/>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0009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Insertion in Fixed Text</a:t>
            </a:r>
            <a:endParaRPr lang="en-US">
              <a:solidFill>
                <a:schemeClr val="tx1"/>
              </a:solidFill>
            </a:endParaRPr>
          </a:p>
        </p:txBody>
      </p:sp>
      <p:pic>
        <p:nvPicPr>
          <p:cNvPr id="900107" name="Picture 11" descr="USDecl"/>
          <p:cNvPicPr>
            <a:picLocks noChangeAspect="1" noChangeArrowheads="1"/>
          </p:cNvPicPr>
          <p:nvPr/>
        </p:nvPicPr>
        <p:blipFill>
          <a:blip r:embed="rId3"/>
          <a:srcRect/>
          <a:stretch>
            <a:fillRect/>
          </a:stretch>
        </p:blipFill>
        <p:spPr bwMode="auto">
          <a:xfrm>
            <a:off x="296863" y="1230313"/>
            <a:ext cx="4198937" cy="5094287"/>
          </a:xfrm>
          <a:prstGeom prst="rect">
            <a:avLst/>
          </a:prstGeom>
          <a:noFill/>
        </p:spPr>
      </p:pic>
      <p:pic>
        <p:nvPicPr>
          <p:cNvPr id="900108" name="Picture 12" descr="DeclInset"/>
          <p:cNvPicPr>
            <a:picLocks noChangeAspect="1" noChangeArrowheads="1"/>
          </p:cNvPicPr>
          <p:nvPr/>
        </p:nvPicPr>
        <p:blipFill>
          <a:blip r:embed="rId4"/>
          <a:srcRect l="10768" t="27132" r="9445" b="23256"/>
          <a:stretch>
            <a:fillRect/>
          </a:stretch>
        </p:blipFill>
        <p:spPr bwMode="auto">
          <a:xfrm>
            <a:off x="4800600" y="4572000"/>
            <a:ext cx="3862388" cy="1169988"/>
          </a:xfrm>
          <a:prstGeom prst="rect">
            <a:avLst/>
          </a:prstGeom>
          <a:noFill/>
        </p:spPr>
      </p:pic>
      <p:sp>
        <p:nvSpPr>
          <p:cNvPr id="900109" name="Oval 13"/>
          <p:cNvSpPr>
            <a:spLocks noChangeArrowheads="1"/>
          </p:cNvSpPr>
          <p:nvPr/>
        </p:nvSpPr>
        <p:spPr bwMode="auto">
          <a:xfrm>
            <a:off x="5791200" y="4584700"/>
            <a:ext cx="1600200" cy="1143000"/>
          </a:xfrm>
          <a:prstGeom prst="ellipse">
            <a:avLst/>
          </a:prstGeom>
          <a:noFill/>
          <a:ln w="19050">
            <a:solidFill>
              <a:srgbClr val="FF0000"/>
            </a:solidFill>
            <a:round/>
            <a:headEnd/>
            <a:tailEnd/>
          </a:ln>
          <a:effectLst/>
        </p:spPr>
        <p:txBody>
          <a:bodyPr wrap="none" anchor="ctr">
            <a:prstTxWarp prst="textNoShape">
              <a:avLst/>
            </a:prstTxWarp>
          </a:bodyPr>
          <a:lstStyle/>
          <a:p>
            <a:pPr algn="ctr"/>
            <a:endParaRPr lang="en-US">
              <a:solidFill>
                <a:srgbClr val="000000"/>
              </a:solidFill>
            </a:endParaRPr>
          </a:p>
        </p:txBody>
      </p:sp>
      <p:sp>
        <p:nvSpPr>
          <p:cNvPr id="900112" name="Text Box 16"/>
          <p:cNvSpPr txBox="1">
            <a:spLocks noChangeArrowheads="1"/>
          </p:cNvSpPr>
          <p:nvPr/>
        </p:nvSpPr>
        <p:spPr bwMode="auto">
          <a:xfrm>
            <a:off x="4724400" y="1371600"/>
            <a:ext cx="4070350" cy="2573338"/>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000" b="0">
                <a:solidFill>
                  <a:srgbClr val="000000"/>
                </a:solidFill>
              </a:rPr>
              <a:t>Suppose you’re Thomas Jefferson and that you’re writing timeless prose to mark our nation’s founding.  Of the British outrages, you’ve written that “our repeated petitions have been answered by repeated injury.”</a:t>
            </a:r>
          </a:p>
          <a:p>
            <a:pPr algn="just">
              <a:lnSpc>
                <a:spcPct val="85000"/>
              </a:lnSpc>
            </a:pPr>
            <a:r>
              <a:rPr lang="en-US" sz="2000" b="0">
                <a:solidFill>
                  <a:srgbClr val="000000"/>
                </a:solidFill>
              </a:rPr>
              <a:t>Now someone wants you to add the word “only” after “answered” in the finished text.  What do you do?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001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nodeType="clickEffect">
                                  <p:stCondLst>
                                    <p:cond delay="0"/>
                                  </p:stCondLst>
                                  <p:childTnLst>
                                    <p:set>
                                      <p:cBhvr>
                                        <p:cTn id="10" dur="1" fill="hold">
                                          <p:stCondLst>
                                            <p:cond delay="0"/>
                                          </p:stCondLst>
                                        </p:cTn>
                                        <p:tgtEl>
                                          <p:spTgt spid="900108"/>
                                        </p:tgtEl>
                                        <p:attrNameLst>
                                          <p:attrName>style.visibility</p:attrName>
                                        </p:attrNameLst>
                                      </p:cBhvr>
                                      <p:to>
                                        <p:strVal val="visible"/>
                                      </p:to>
                                    </p:set>
                                    <p:anim calcmode="lin" valueType="num">
                                      <p:cBhvr>
                                        <p:cTn id="11" dur="500" fill="hold"/>
                                        <p:tgtEl>
                                          <p:spTgt spid="900108"/>
                                        </p:tgtEl>
                                        <p:attrNameLst>
                                          <p:attrName>ppt_w</p:attrName>
                                        </p:attrNameLst>
                                      </p:cBhvr>
                                      <p:tavLst>
                                        <p:tav tm="0">
                                          <p:val>
                                            <p:fltVal val="0"/>
                                          </p:val>
                                        </p:tav>
                                        <p:tav tm="100000">
                                          <p:val>
                                            <p:strVal val="#ppt_w"/>
                                          </p:val>
                                        </p:tav>
                                      </p:tavLst>
                                    </p:anim>
                                    <p:anim calcmode="lin" valueType="num">
                                      <p:cBhvr>
                                        <p:cTn id="12" dur="500" fill="hold"/>
                                        <p:tgtEl>
                                          <p:spTgt spid="900108"/>
                                        </p:tgtEl>
                                        <p:attrNameLst>
                                          <p:attrName>ppt_h</p:attrName>
                                        </p:attrNameLst>
                                      </p:cBhvr>
                                      <p:tavLst>
                                        <p:tav tm="0">
                                          <p:val>
                                            <p:flt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00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0109" grpId="0" animBg="1"/>
      <p:bldP spid="900112" grpId="0" build="p" autoUpdateAnimBg="0"/>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9021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List-Based Buffers</a:t>
            </a:r>
          </a:p>
        </p:txBody>
      </p:sp>
      <p:grpSp>
        <p:nvGrpSpPr>
          <p:cNvPr id="2" name="Group 3"/>
          <p:cNvGrpSpPr>
            <a:grpSpLocks/>
          </p:cNvGrpSpPr>
          <p:nvPr/>
        </p:nvGrpSpPr>
        <p:grpSpPr bwMode="auto">
          <a:xfrm>
            <a:off x="482600" y="1231900"/>
            <a:ext cx="8164513" cy="3035300"/>
            <a:chOff x="304" y="776"/>
            <a:chExt cx="5143" cy="1912"/>
          </a:xfrm>
        </p:grpSpPr>
        <p:sp>
          <p:nvSpPr>
            <p:cNvPr id="990212" name="Rectangle 4">
              <a:hlinkClick r:id="rId3" action="ppaction://hlinkpres?slideindex=2&amp;slidetitle=Exercise: Define a Stack of Characters"/>
            </p:cNvPr>
            <p:cNvSpPr>
              <a:spLocks noChangeArrowheads="1"/>
            </p:cNvSpPr>
            <p:nvPr/>
          </p:nvSpPr>
          <p:spPr bwMode="auto">
            <a:xfrm>
              <a:off x="304" y="776"/>
              <a:ext cx="5143" cy="66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list-based model of the </a:t>
              </a:r>
              <a:r>
                <a:rPr lang="en-US" sz="2000">
                  <a:solidFill>
                    <a:srgbClr val="000000"/>
                  </a:solidFill>
                  <a:latin typeface="Courier New" charset="0"/>
                </a:rPr>
                <a:t>EditorBuffer</a:t>
              </a:r>
              <a:r>
                <a:rPr lang="en-US" sz="2400" b="0">
                  <a:solidFill>
                    <a:srgbClr val="000000"/>
                  </a:solidFill>
                </a:rPr>
                <a:t> class uses pointers to indicate the order of characters in the buffer.   For example, the buffer containing</a:t>
              </a:r>
            </a:p>
          </p:txBody>
        </p:sp>
        <p:sp>
          <p:nvSpPr>
            <p:cNvPr id="990213" name="Rectangle 5"/>
            <p:cNvSpPr>
              <a:spLocks noChangeArrowheads="1"/>
            </p:cNvSpPr>
            <p:nvPr/>
          </p:nvSpPr>
          <p:spPr bwMode="auto">
            <a:xfrm>
              <a:off x="2370" y="1478"/>
              <a:ext cx="1020" cy="25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90214" name="Text Box 6"/>
            <p:cNvSpPr txBox="1">
              <a:spLocks noChangeArrowheads="1"/>
            </p:cNvSpPr>
            <p:nvPr/>
          </p:nvSpPr>
          <p:spPr bwMode="auto">
            <a:xfrm>
              <a:off x="2304" y="1488"/>
              <a:ext cx="1152"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a:solidFill>
                    <a:srgbClr val="000000"/>
                  </a:solidFill>
                  <a:latin typeface="Courier New" charset="0"/>
                </a:rPr>
                <a:t>a b c d e</a:t>
              </a:r>
            </a:p>
          </p:txBody>
        </p:sp>
        <p:sp>
          <p:nvSpPr>
            <p:cNvPr id="990215" name="Rectangle 7">
              <a:hlinkClick r:id="rId3" action="ppaction://hlinkpres?slideindex=2&amp;slidetitle=Exercise: Define a Stack of Characters"/>
            </p:cNvPr>
            <p:cNvSpPr>
              <a:spLocks noChangeArrowheads="1"/>
            </p:cNvSpPr>
            <p:nvPr/>
          </p:nvSpPr>
          <p:spPr bwMode="auto">
            <a:xfrm>
              <a:off x="304" y="1824"/>
              <a:ext cx="5143" cy="33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is modeled conceptually like this:</a:t>
              </a:r>
            </a:p>
          </p:txBody>
        </p:sp>
        <p:pic>
          <p:nvPicPr>
            <p:cNvPr id="990216" name="Picture 8" descr="SimpleList"/>
            <p:cNvPicPr>
              <a:picLocks noChangeAspect="1" noChangeArrowheads="1"/>
            </p:cNvPicPr>
            <p:nvPr/>
          </p:nvPicPr>
          <p:blipFill>
            <a:blip r:embed="rId4"/>
            <a:srcRect/>
            <a:stretch>
              <a:fillRect/>
            </a:stretch>
          </p:blipFill>
          <p:spPr bwMode="auto">
            <a:xfrm>
              <a:off x="1104" y="2124"/>
              <a:ext cx="3547" cy="564"/>
            </a:xfrm>
            <a:prstGeom prst="rect">
              <a:avLst/>
            </a:prstGeom>
            <a:noFill/>
          </p:spPr>
        </p:pic>
      </p:grpSp>
      <p:sp>
        <p:nvSpPr>
          <p:cNvPr id="990217" name="Rectangle 9">
            <a:hlinkClick r:id="rId3" action="ppaction://hlinkpres?slideindex=2&amp;slidetitle=Exercise: Define a Stack of Characters"/>
          </p:cNvPr>
          <p:cNvSpPr>
            <a:spLocks noChangeArrowheads="1"/>
          </p:cNvSpPr>
          <p:nvPr/>
        </p:nvSpPr>
        <p:spPr bwMode="auto">
          <a:xfrm>
            <a:off x="522288" y="4495800"/>
            <a:ext cx="8164512"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diagonal line through the last link pointer is used in list diagrams to indicate the </a:t>
            </a:r>
            <a:r>
              <a:rPr lang="en-US" sz="2000">
                <a:solidFill>
                  <a:srgbClr val="000000"/>
                </a:solidFill>
                <a:latin typeface="Courier New" charset="0"/>
              </a:rPr>
              <a:t>NULL</a:t>
            </a:r>
            <a:r>
              <a:rPr lang="en-US" sz="2400" b="0">
                <a:solidFill>
                  <a:srgbClr val="000000"/>
                </a:solidFill>
              </a:rPr>
              <a:t> value that marks the end of the list. </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9021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0217" grpId="0" build="p" autoUpdateAnimBg="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9225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Representing the Cursor</a:t>
            </a:r>
          </a:p>
        </p:txBody>
      </p:sp>
      <p:sp>
        <p:nvSpPr>
          <p:cNvPr id="992259" name="Rectangle 3">
            <a:hlinkClick r:id="rId3" action="ppaction://hlinkpres?slideindex=2&amp;slidetitle=Exercise: Define a Stack of Characters"/>
          </p:cNvPr>
          <p:cNvSpPr>
            <a:spLocks noChangeArrowheads="1"/>
          </p:cNvSpPr>
          <p:nvPr/>
        </p:nvSpPr>
        <p:spPr bwMode="auto">
          <a:xfrm>
            <a:off x="482600" y="1231900"/>
            <a:ext cx="8164513"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diagram on the preceding slide did not indicate the cursor position, mostly because doing so is a bit tricky.</a:t>
            </a:r>
          </a:p>
        </p:txBody>
      </p:sp>
      <p:sp>
        <p:nvSpPr>
          <p:cNvPr id="992260" name="Rectangle 4">
            <a:hlinkClick r:id="rId3" action="ppaction://hlinkpres?slideindex=2&amp;slidetitle=Exercise: Define a Stack of Characters"/>
          </p:cNvPr>
          <p:cNvSpPr>
            <a:spLocks noChangeArrowheads="1"/>
          </p:cNvSpPr>
          <p:nvPr/>
        </p:nvSpPr>
        <p:spPr bwMode="auto">
          <a:xfrm>
            <a:off x="482600" y="2032000"/>
            <a:ext cx="8164513" cy="1092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a list contains five cells, as in this example, there are </a:t>
            </a:r>
            <a:r>
              <a:rPr lang="en-US" sz="2400" i="1">
                <a:solidFill>
                  <a:srgbClr val="000000"/>
                </a:solidFill>
              </a:rPr>
              <a:t>six</a:t>
            </a:r>
            <a:r>
              <a:rPr lang="en-US" sz="2400" b="0">
                <a:solidFill>
                  <a:srgbClr val="000000"/>
                </a:solidFill>
              </a:rPr>
              <a:t> positions for the cursor.  Thus, it is impossible to represent all of the possible positions by pointing to some cell.</a:t>
            </a:r>
          </a:p>
        </p:txBody>
      </p:sp>
      <p:grpSp>
        <p:nvGrpSpPr>
          <p:cNvPr id="2" name="Group 5"/>
          <p:cNvGrpSpPr>
            <a:grpSpLocks/>
          </p:cNvGrpSpPr>
          <p:nvPr/>
        </p:nvGrpSpPr>
        <p:grpSpPr bwMode="auto">
          <a:xfrm>
            <a:off x="482600" y="3149600"/>
            <a:ext cx="8164513" cy="3327400"/>
            <a:chOff x="304" y="1984"/>
            <a:chExt cx="5143" cy="2096"/>
          </a:xfrm>
        </p:grpSpPr>
        <p:sp>
          <p:nvSpPr>
            <p:cNvPr id="992262" name="Rectangle 6">
              <a:hlinkClick r:id="rId3" action="ppaction://hlinkpres?slideindex=2&amp;slidetitle=Exercise: Define a Stack of Characters"/>
            </p:cNvPr>
            <p:cNvSpPr>
              <a:spLocks noChangeArrowheads="1"/>
            </p:cNvSpPr>
            <p:nvPr/>
          </p:nvSpPr>
          <p:spPr bwMode="auto">
            <a:xfrm>
              <a:off x="304" y="1984"/>
              <a:ext cx="5143" cy="128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One standard strategy for solving this problem is to allocate an extra cell (usually called a </a:t>
              </a:r>
              <a:r>
                <a:rPr lang="en-US" sz="2400" i="1">
                  <a:solidFill>
                    <a:srgbClr val="000000"/>
                  </a:solidFill>
                </a:rPr>
                <a:t>dummy cell</a:t>
              </a:r>
              <a:r>
                <a:rPr lang="en-US" sz="2400" b="0">
                  <a:solidFill>
                    <a:srgbClr val="000000"/>
                  </a:solidFill>
                </a:rPr>
                <a:t>) at the beginning of the list, and then represent the position of the cursor by pointing to the cell before the insertion point.  Thus, if the cursor is between the </a:t>
              </a:r>
              <a:r>
                <a:rPr lang="en-US" sz="2000">
                  <a:solidFill>
                    <a:srgbClr val="000000"/>
                  </a:solidFill>
                  <a:latin typeface="Courier New" charset="0"/>
                </a:rPr>
                <a:t>c</a:t>
              </a:r>
              <a:r>
                <a:rPr lang="en-US" sz="2400" b="0">
                  <a:solidFill>
                    <a:srgbClr val="000000"/>
                  </a:solidFill>
                </a:rPr>
                <a:t> and the </a:t>
              </a:r>
              <a:r>
                <a:rPr lang="en-US" sz="2000">
                  <a:solidFill>
                    <a:srgbClr val="000000"/>
                  </a:solidFill>
                  <a:latin typeface="Courier New" charset="0"/>
                </a:rPr>
                <a:t>d</a:t>
              </a:r>
              <a:r>
                <a:rPr lang="en-US" sz="2400" b="0">
                  <a:solidFill>
                    <a:srgbClr val="000000"/>
                  </a:solidFill>
                </a:rPr>
                <a:t>, the five-character buffer would look like this: </a:t>
              </a:r>
            </a:p>
          </p:txBody>
        </p:sp>
        <p:pic>
          <p:nvPicPr>
            <p:cNvPr id="992263" name="Picture 7" descr="ListWithCursor"/>
            <p:cNvPicPr>
              <a:picLocks noChangeAspect="1" noChangeArrowheads="1"/>
            </p:cNvPicPr>
            <p:nvPr/>
          </p:nvPicPr>
          <p:blipFill>
            <a:blip r:embed="rId4"/>
            <a:srcRect/>
            <a:stretch>
              <a:fillRect/>
            </a:stretch>
          </p:blipFill>
          <p:spPr bwMode="auto">
            <a:xfrm>
              <a:off x="860" y="3244"/>
              <a:ext cx="4180" cy="836"/>
            </a:xfrm>
            <a:prstGeom prst="rect">
              <a:avLst/>
            </a:prstGeom>
            <a:noFill/>
          </p:spPr>
        </p:pic>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9226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2260" grpId="0" build="p" autoUpdateAnimBg="0"/>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779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77923" name="Text Box 3"/>
          <p:cNvSpPr txBox="1">
            <a:spLocks noChangeArrowheads="1"/>
          </p:cNvSpPr>
          <p:nvPr/>
        </p:nvSpPr>
        <p:spPr bwMode="auto">
          <a:xfrm>
            <a:off x="342900" y="1193800"/>
            <a:ext cx="8440738" cy="531735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bufferpriv.h</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file contains the private section of the </a:t>
            </a:r>
            <a:r>
              <a:rPr lang="en-US" dirty="0" err="1" smtClean="0">
                <a:solidFill>
                  <a:srgbClr val="0000FF"/>
                </a:solidFill>
                <a:latin typeface="Courier New" charset="0"/>
              </a:rPr>
              <a:t>EditorBuffer</a:t>
            </a:r>
            <a:r>
              <a:rPr lang="en-US" dirty="0" smtClean="0">
                <a:solidFill>
                  <a:srgbClr val="0000FF"/>
                </a:solidFill>
                <a:latin typeface="Courier New" charset="0"/>
              </a:rPr>
              <a:t> class for</a:t>
            </a:r>
          </a:p>
          <a:p>
            <a:pPr>
              <a:lnSpc>
                <a:spcPct val="90000"/>
              </a:lnSpc>
            </a:pPr>
            <a:r>
              <a:rPr lang="en-US" dirty="0" smtClean="0">
                <a:solidFill>
                  <a:srgbClr val="0000FF"/>
                </a:solidFill>
                <a:latin typeface="Courier New" charset="0"/>
              </a:rPr>
              <a:t> * the list-based editor, which keeps the characters in a linked list.</a:t>
            </a:r>
          </a:p>
          <a:p>
            <a:pPr>
              <a:lnSpc>
                <a:spcPct val="90000"/>
              </a:lnSpc>
            </a:pPr>
            <a:r>
              <a:rPr lang="en-US" dirty="0" smtClean="0">
                <a:solidFill>
                  <a:srgbClr val="0000FF"/>
                </a:solidFill>
                <a:latin typeface="Courier New" charset="0"/>
              </a:rPr>
              <a:t> * </a:t>
            </a:r>
            <a:r>
              <a:rPr lang="en-US" dirty="0">
                <a:solidFill>
                  <a:srgbClr val="0000FF"/>
                </a:solidFill>
                <a:latin typeface="Courier New" charset="0"/>
              </a:rPr>
              <a:t>To reduce the number of special cases, this implementation adopts</a:t>
            </a:r>
          </a:p>
          <a:p>
            <a:pPr>
              <a:lnSpc>
                <a:spcPct val="90000"/>
              </a:lnSpc>
            </a:pPr>
            <a:r>
              <a:rPr lang="en-US" dirty="0">
                <a:solidFill>
                  <a:srgbClr val="0000FF"/>
                </a:solidFill>
                <a:latin typeface="Courier New" charset="0"/>
              </a:rPr>
              <a:t> * the useful programming tactic of keeping an extra "dummy" cell at the</a:t>
            </a:r>
          </a:p>
          <a:p>
            <a:pPr>
              <a:lnSpc>
                <a:spcPct val="90000"/>
              </a:lnSpc>
            </a:pPr>
            <a:r>
              <a:rPr lang="en-US" dirty="0">
                <a:solidFill>
                  <a:srgbClr val="0000FF"/>
                </a:solidFill>
                <a:latin typeface="Courier New" charset="0"/>
              </a:rPr>
              <a:t> * beginning of the list, so that the empty buffer looks like this:</a:t>
            </a:r>
          </a:p>
          <a:p>
            <a:pPr>
              <a:lnSpc>
                <a:spcPct val="90000"/>
              </a:lnSpc>
            </a:pPr>
            <a:r>
              <a:rPr lang="en-US" dirty="0">
                <a:solidFill>
                  <a:srgbClr val="0000FF"/>
                </a:solidFill>
                <a:latin typeface="Courier New" charset="0"/>
              </a:rPr>
              <a:t> *</a:t>
            </a:r>
          </a:p>
          <a:p>
            <a:pPr>
              <a:lnSpc>
                <a:spcPct val="90000"/>
              </a:lnSpc>
            </a:pPr>
            <a:r>
              <a:rPr lang="en-US" dirty="0">
                <a:solidFill>
                  <a:srgbClr val="0000FF"/>
                </a:solidFill>
                <a:latin typeface="Courier New" charset="0"/>
              </a:rPr>
              <a:t> *     +-------+          +------+</a:t>
            </a:r>
          </a:p>
          <a:p>
            <a:pPr>
              <a:lnSpc>
                <a:spcPct val="90000"/>
              </a:lnSpc>
            </a:pPr>
            <a:r>
              <a:rPr lang="en-US" dirty="0">
                <a:solidFill>
                  <a:srgbClr val="0000FF"/>
                </a:solidFill>
                <a:latin typeface="Courier New" charset="0"/>
              </a:rPr>
              <a:t> *     |   </a:t>
            </a:r>
            <a:r>
              <a:rPr lang="en-US" dirty="0" err="1">
                <a:solidFill>
                  <a:srgbClr val="0000FF"/>
                </a:solidFill>
                <a:latin typeface="Courier New" charset="0"/>
              </a:rPr>
              <a:t>o</a:t>
            </a:r>
            <a:r>
              <a:rPr lang="en-US" dirty="0">
                <a:solidFill>
                  <a:srgbClr val="0000FF"/>
                </a:solidFill>
                <a:latin typeface="Courier New" charset="0"/>
              </a:rPr>
              <a:t>---+-----====&gt;|      |</a:t>
            </a:r>
          </a:p>
          <a:p>
            <a:pPr>
              <a:lnSpc>
                <a:spcPct val="90000"/>
              </a:lnSpc>
            </a:pPr>
            <a:r>
              <a:rPr lang="en-US" dirty="0">
                <a:solidFill>
                  <a:srgbClr val="0000FF"/>
                </a:solidFill>
                <a:latin typeface="Courier New" charset="0"/>
              </a:rPr>
              <a:t> *     +-------+    /     +------+</a:t>
            </a:r>
          </a:p>
          <a:p>
            <a:pPr>
              <a:lnSpc>
                <a:spcPct val="90000"/>
              </a:lnSpc>
            </a:pPr>
            <a:r>
              <a:rPr lang="en-US" dirty="0">
                <a:solidFill>
                  <a:srgbClr val="0000FF"/>
                </a:solidFill>
                <a:latin typeface="Courier New" charset="0"/>
              </a:rPr>
              <a:t> *     |   </a:t>
            </a:r>
            <a:r>
              <a:rPr lang="en-US" dirty="0" err="1">
                <a:solidFill>
                  <a:srgbClr val="0000FF"/>
                </a:solidFill>
                <a:latin typeface="Courier New" charset="0"/>
              </a:rPr>
              <a:t>o</a:t>
            </a:r>
            <a:r>
              <a:rPr lang="en-US" dirty="0">
                <a:solidFill>
                  <a:srgbClr val="0000FF"/>
                </a:solidFill>
                <a:latin typeface="Courier New" charset="0"/>
              </a:rPr>
              <a:t>---+---/      | NULL |</a:t>
            </a:r>
          </a:p>
          <a:p>
            <a:pPr>
              <a:lnSpc>
                <a:spcPct val="90000"/>
              </a:lnSpc>
            </a:pPr>
            <a:r>
              <a:rPr lang="en-US" dirty="0">
                <a:solidFill>
                  <a:srgbClr val="0000FF"/>
                </a:solidFill>
                <a:latin typeface="Courier New" charset="0"/>
              </a:rPr>
              <a:t> *     +-------+          +------+</a:t>
            </a:r>
          </a:p>
          <a:p>
            <a:pPr>
              <a:lnSpc>
                <a:spcPct val="90000"/>
              </a:lnSpc>
            </a:pPr>
            <a:r>
              <a:rPr lang="en-US" dirty="0">
                <a:solidFill>
                  <a:srgbClr val="0000FF"/>
                </a:solidFill>
                <a:latin typeface="Courier New" charset="0"/>
              </a:rPr>
              <a:t> */</a:t>
            </a:r>
            <a:endParaRPr lang="en-US" dirty="0" smtClean="0">
              <a:solidFill>
                <a:srgbClr val="0000FF"/>
              </a:solidFill>
              <a:latin typeface="Courier New" charset="0"/>
            </a:endParaRP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private:</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struct</a:t>
            </a:r>
            <a:r>
              <a:rPr lang="en-US" dirty="0" smtClean="0">
                <a:solidFill>
                  <a:srgbClr val="000000"/>
                </a:solidFill>
                <a:latin typeface="Courier New" charset="0"/>
              </a:rPr>
              <a:t> Cell </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char </a:t>
            </a:r>
            <a:r>
              <a:rPr lang="en-US" dirty="0" err="1">
                <a:solidFill>
                  <a:srgbClr val="000000"/>
                </a:solidFill>
                <a:latin typeface="Courier New" charset="0"/>
              </a:rPr>
              <a:t>ch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FF"/>
                </a:solidFill>
                <a:latin typeface="Courier New" charset="0"/>
              </a:rPr>
              <a:t>/* Data fields required for the linked-list representation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*start;         </a:t>
            </a:r>
            <a:r>
              <a:rPr lang="en-US" dirty="0">
                <a:solidFill>
                  <a:srgbClr val="0000FF"/>
                </a:solidFill>
                <a:latin typeface="Courier New" charset="0"/>
              </a:rPr>
              <a:t>/* Pointer to the dummy cell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*cursor;        </a:t>
            </a:r>
            <a:r>
              <a:rPr lang="en-US" dirty="0">
                <a:solidFill>
                  <a:srgbClr val="0000FF"/>
                </a:solidFill>
                <a:latin typeface="Courier New" charset="0"/>
              </a:rPr>
              <a:t>/* Pointer to cell before cursor  */</a:t>
            </a:r>
            <a:endParaRPr lang="en-US" dirty="0">
              <a:solidFill>
                <a:srgbClr val="000000"/>
              </a:solidFill>
              <a:latin typeface="Courier New" charset="0"/>
            </a:endParaRPr>
          </a:p>
          <a:p>
            <a:pPr>
              <a:lnSpc>
                <a:spcPct val="90000"/>
              </a:lnSpc>
            </a:pPr>
            <a:endParaRPr lang="en-US" dirty="0">
              <a:solidFill>
                <a:srgbClr val="000000"/>
              </a:solidFill>
              <a:latin typeface="Courier New" charset="0"/>
            </a:endParaRPr>
          </a:p>
        </p:txBody>
      </p:sp>
      <p:sp>
        <p:nvSpPr>
          <p:cNvPr id="97792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7792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7792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List-Based Private Data for Buffer</a:t>
            </a:r>
          </a:p>
        </p:txBody>
      </p:sp>
      <p:sp>
        <p:nvSpPr>
          <p:cNvPr id="97792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799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79971" name="Text Box 3"/>
          <p:cNvSpPr txBox="1">
            <a:spLocks noChangeArrowheads="1"/>
          </p:cNvSpPr>
          <p:nvPr/>
        </p:nvSpPr>
        <p:spPr bwMode="auto">
          <a:xfrm>
            <a:off x="342900" y="1193800"/>
            <a:ext cx="8440738" cy="47495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listbuf.cpp</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implements the </a:t>
            </a:r>
            <a:r>
              <a:rPr lang="en-US" dirty="0" err="1">
                <a:solidFill>
                  <a:srgbClr val="0000FF"/>
                </a:solidFill>
                <a:latin typeface="Courier New" charset="0"/>
              </a:rPr>
              <a:t>EditorBuffer</a:t>
            </a:r>
            <a:r>
              <a:rPr lang="en-US" dirty="0">
                <a:solidFill>
                  <a:srgbClr val="0000FF"/>
                </a:solidFill>
                <a:latin typeface="Courier New" charset="0"/>
              </a:rPr>
              <a:t> class using a linked</a:t>
            </a:r>
          </a:p>
          <a:p>
            <a:pPr>
              <a:lnSpc>
                <a:spcPct val="90000"/>
              </a:lnSpc>
            </a:pPr>
            <a:r>
              <a:rPr lang="en-US" dirty="0">
                <a:solidFill>
                  <a:srgbClr val="0000FF"/>
                </a:solidFill>
                <a:latin typeface="Courier New" charset="0"/>
              </a:rPr>
              <a:t> * list to represent the buffer.</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#include "</a:t>
            </a:r>
            <a:r>
              <a:rPr lang="en-US" dirty="0" err="1">
                <a:solidFill>
                  <a:srgbClr val="000000"/>
                </a:solidFill>
                <a:latin typeface="Courier New" charset="0"/>
              </a:rPr>
              <a:t>genlib.h</a:t>
            </a:r>
            <a:r>
              <a:rPr lang="en-US" dirty="0">
                <a:solidFill>
                  <a:srgbClr val="000000"/>
                </a:solidFill>
                <a:latin typeface="Courier New" charset="0"/>
              </a:rPr>
              <a:t>"</a:t>
            </a:r>
          </a:p>
          <a:p>
            <a:pPr>
              <a:lnSpc>
                <a:spcPct val="90000"/>
              </a:lnSpc>
            </a:pPr>
            <a:r>
              <a:rPr lang="en-US" dirty="0">
                <a:solidFill>
                  <a:srgbClr val="000000"/>
                </a:solidFill>
                <a:latin typeface="Courier New" charset="0"/>
              </a:rPr>
              <a:t>#include "</a:t>
            </a:r>
            <a:r>
              <a:rPr lang="en-US" dirty="0" err="1">
                <a:solidFill>
                  <a:srgbClr val="000000"/>
                </a:solidFill>
                <a:latin typeface="Courier New" charset="0"/>
              </a:rPr>
              <a:t>buffer.h</a:t>
            </a:r>
            <a:r>
              <a:rPr lang="en-US" dirty="0">
                <a:solidFill>
                  <a:srgbClr val="000000"/>
                </a:solidFill>
                <a:latin typeface="Courier New" charset="0"/>
              </a:rPr>
              <a:t>"</a:t>
            </a:r>
          </a:p>
          <a:p>
            <a:pPr>
              <a:lnSpc>
                <a:spcPct val="90000"/>
              </a:lnSpc>
            </a:pPr>
            <a:r>
              <a:rPr lang="en-US" dirty="0">
                <a:solidFill>
                  <a:srgbClr val="000000"/>
                </a:solidFill>
                <a:latin typeface="Courier New" charset="0"/>
              </a:rPr>
              <a:t>#include &lt;</a:t>
            </a:r>
            <a:r>
              <a:rPr lang="en-US" dirty="0" err="1">
                <a:solidFill>
                  <a:srgbClr val="000000"/>
                </a:solidFill>
                <a:latin typeface="Courier New" charset="0"/>
              </a:rPr>
              <a:t>iostream</a:t>
            </a:r>
            <a:r>
              <a:rPr lang="en-US" dirty="0">
                <a:solidFill>
                  <a:srgbClr val="000000"/>
                </a:solidFill>
                <a:latin typeface="Courier New" charset="0"/>
              </a:rPr>
              <a:t>&gt;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r>
              <a:rPr lang="en-US" dirty="0">
                <a:solidFill>
                  <a:srgbClr val="0000FF"/>
                </a:solidFill>
                <a:latin typeface="Courier New" charset="0"/>
              </a:rPr>
              <a:t> constructor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function initializes an empty editor buffer, represented as</a:t>
            </a:r>
          </a:p>
          <a:p>
            <a:pPr>
              <a:lnSpc>
                <a:spcPct val="90000"/>
              </a:lnSpc>
            </a:pPr>
            <a:r>
              <a:rPr lang="en-US" dirty="0">
                <a:solidFill>
                  <a:srgbClr val="0000FF"/>
                </a:solidFill>
                <a:latin typeface="Courier New" charset="0"/>
              </a:rPr>
              <a:t> * a linked list.  The empty buffer contains a dummy cell to reduce</a:t>
            </a:r>
          </a:p>
          <a:p>
            <a:pPr>
              <a:lnSpc>
                <a:spcPct val="90000"/>
              </a:lnSpc>
            </a:pPr>
            <a:r>
              <a:rPr lang="en-US" dirty="0">
                <a:solidFill>
                  <a:srgbClr val="0000FF"/>
                </a:solidFill>
                <a:latin typeface="Courier New" charset="0"/>
              </a:rPr>
              <a:t> * the number of special cases, as described in the comments for</a:t>
            </a:r>
          </a:p>
          <a:p>
            <a:pPr>
              <a:lnSpc>
                <a:spcPct val="90000"/>
              </a:lnSpc>
            </a:pPr>
            <a:r>
              <a:rPr lang="en-US" dirty="0">
                <a:solidFill>
                  <a:srgbClr val="0000FF"/>
                </a:solidFill>
                <a:latin typeface="Courier New" charset="0"/>
              </a:rPr>
              <a:t> * the private data.</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start </a:t>
            </a:r>
            <a:r>
              <a:rPr lang="en-US" dirty="0">
                <a:solidFill>
                  <a:srgbClr val="000000"/>
                </a:solidFill>
                <a:latin typeface="Courier New" charset="0"/>
              </a:rPr>
              <a:t>= cursor = new</a:t>
            </a:r>
            <a:r>
              <a:rPr lang="en-US" dirty="0" smtClean="0">
                <a:solidFill>
                  <a:srgbClr val="000000"/>
                </a:solidFill>
                <a:latin typeface="Courier New" charset="0"/>
              </a:rPr>
              <a:t> Cell;</a:t>
            </a:r>
          </a:p>
          <a:p>
            <a:pPr>
              <a:lnSpc>
                <a:spcPct val="90000"/>
              </a:lnSpc>
            </a:pPr>
            <a:r>
              <a:rPr lang="en-US" dirty="0" smtClean="0">
                <a:solidFill>
                  <a:srgbClr val="000000"/>
                </a:solidFill>
                <a:latin typeface="Courier New" charset="0"/>
              </a:rPr>
              <a:t>   start</a:t>
            </a:r>
            <a:r>
              <a:rPr lang="en-US" dirty="0">
                <a:solidFill>
                  <a:srgbClr val="000000"/>
                </a:solidFill>
                <a:latin typeface="Courier New" charset="0"/>
              </a:rPr>
              <a:t>-&gt;link = NULL;</a:t>
            </a:r>
          </a:p>
          <a:p>
            <a:pPr>
              <a:lnSpc>
                <a:spcPct val="90000"/>
              </a:lnSpc>
            </a:pPr>
            <a:r>
              <a:rPr lang="en-US" dirty="0">
                <a:solidFill>
                  <a:srgbClr val="000000"/>
                </a:solidFill>
                <a:latin typeface="Courier New" charset="0"/>
              </a:rPr>
              <a:t>}</a:t>
            </a:r>
          </a:p>
        </p:txBody>
      </p:sp>
      <p:sp>
        <p:nvSpPr>
          <p:cNvPr id="979972"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79973"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79974"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List-Based Buffer Implementation</a:t>
            </a:r>
          </a:p>
        </p:txBody>
      </p:sp>
      <p:sp>
        <p:nvSpPr>
          <p:cNvPr id="979975"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8201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82019" name="Text Box 3"/>
          <p:cNvSpPr txBox="1">
            <a:spLocks noChangeArrowheads="1"/>
          </p:cNvSpPr>
          <p:nvPr/>
        </p:nvSpPr>
        <p:spPr bwMode="auto">
          <a:xfrm>
            <a:off x="350838" y="1219200"/>
            <a:ext cx="8440737" cy="47495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listbuf.cpp</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implements the </a:t>
            </a:r>
            <a:r>
              <a:rPr lang="en-US" dirty="0" err="1">
                <a:solidFill>
                  <a:srgbClr val="0000FF"/>
                </a:solidFill>
                <a:latin typeface="Courier New" charset="0"/>
              </a:rPr>
              <a:t>EditorBuffer</a:t>
            </a:r>
            <a:r>
              <a:rPr lang="en-US" dirty="0">
                <a:solidFill>
                  <a:srgbClr val="0000FF"/>
                </a:solidFill>
                <a:latin typeface="Courier New" charset="0"/>
              </a:rPr>
              <a:t> class using a linked</a:t>
            </a:r>
          </a:p>
          <a:p>
            <a:pPr>
              <a:lnSpc>
                <a:spcPct val="90000"/>
              </a:lnSpc>
            </a:pPr>
            <a:r>
              <a:rPr lang="en-US" dirty="0">
                <a:solidFill>
                  <a:srgbClr val="0000FF"/>
                </a:solidFill>
                <a:latin typeface="Courier New" charset="0"/>
              </a:rPr>
              <a:t> * list to represent the buffer.</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#include "</a:t>
            </a:r>
            <a:r>
              <a:rPr lang="en-US" dirty="0" err="1">
                <a:solidFill>
                  <a:srgbClr val="000000"/>
                </a:solidFill>
                <a:latin typeface="Courier New" charset="0"/>
              </a:rPr>
              <a:t>genlib.h</a:t>
            </a:r>
            <a:r>
              <a:rPr lang="en-US" dirty="0">
                <a:solidFill>
                  <a:srgbClr val="000000"/>
                </a:solidFill>
                <a:latin typeface="Courier New" charset="0"/>
              </a:rPr>
              <a:t>"</a:t>
            </a:r>
          </a:p>
          <a:p>
            <a:pPr>
              <a:lnSpc>
                <a:spcPct val="90000"/>
              </a:lnSpc>
            </a:pPr>
            <a:r>
              <a:rPr lang="en-US" dirty="0">
                <a:solidFill>
                  <a:srgbClr val="000000"/>
                </a:solidFill>
                <a:latin typeface="Courier New" charset="0"/>
              </a:rPr>
              <a:t>#include "</a:t>
            </a:r>
            <a:r>
              <a:rPr lang="en-US" dirty="0" err="1">
                <a:solidFill>
                  <a:srgbClr val="000000"/>
                </a:solidFill>
                <a:latin typeface="Courier New" charset="0"/>
              </a:rPr>
              <a:t>buffer.h</a:t>
            </a:r>
            <a:r>
              <a:rPr lang="en-US" dirty="0">
                <a:solidFill>
                  <a:srgbClr val="000000"/>
                </a:solidFill>
                <a:latin typeface="Courier New" charset="0"/>
              </a:rPr>
              <a:t>"</a:t>
            </a:r>
          </a:p>
          <a:p>
            <a:pPr>
              <a:lnSpc>
                <a:spcPct val="90000"/>
              </a:lnSpc>
            </a:pPr>
            <a:r>
              <a:rPr lang="en-US" dirty="0">
                <a:solidFill>
                  <a:srgbClr val="000000"/>
                </a:solidFill>
                <a:latin typeface="Courier New" charset="0"/>
              </a:rPr>
              <a:t>#include &lt;</a:t>
            </a:r>
            <a:r>
              <a:rPr lang="en-US" dirty="0" err="1">
                <a:solidFill>
                  <a:srgbClr val="000000"/>
                </a:solidFill>
                <a:latin typeface="Courier New" charset="0"/>
              </a:rPr>
              <a:t>iostream</a:t>
            </a:r>
            <a:r>
              <a:rPr lang="en-US" dirty="0">
                <a:solidFill>
                  <a:srgbClr val="000000"/>
                </a:solidFill>
                <a:latin typeface="Courier New" charset="0"/>
              </a:rPr>
              <a:t>&gt;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r>
              <a:rPr lang="en-US" dirty="0">
                <a:solidFill>
                  <a:srgbClr val="0000FF"/>
                </a:solidFill>
                <a:latin typeface="Courier New" charset="0"/>
              </a:rPr>
              <a:t> constructor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function initializes an empty editor buffer, represented as</a:t>
            </a:r>
          </a:p>
          <a:p>
            <a:pPr>
              <a:lnSpc>
                <a:spcPct val="90000"/>
              </a:lnSpc>
            </a:pPr>
            <a:r>
              <a:rPr lang="en-US" dirty="0">
                <a:solidFill>
                  <a:srgbClr val="0000FF"/>
                </a:solidFill>
                <a:latin typeface="Courier New" charset="0"/>
              </a:rPr>
              <a:t> * a linked list.  The empty buffer contains a dummy cell to reduce</a:t>
            </a:r>
          </a:p>
          <a:p>
            <a:pPr>
              <a:lnSpc>
                <a:spcPct val="90000"/>
              </a:lnSpc>
            </a:pPr>
            <a:r>
              <a:rPr lang="en-US" dirty="0">
                <a:solidFill>
                  <a:srgbClr val="0000FF"/>
                </a:solidFill>
                <a:latin typeface="Courier New" charset="0"/>
              </a:rPr>
              <a:t> * the number of special cases, as described in the comments for</a:t>
            </a:r>
          </a:p>
          <a:p>
            <a:pPr>
              <a:lnSpc>
                <a:spcPct val="90000"/>
              </a:lnSpc>
            </a:pPr>
            <a:r>
              <a:rPr lang="en-US" dirty="0">
                <a:solidFill>
                  <a:srgbClr val="0000FF"/>
                </a:solidFill>
                <a:latin typeface="Courier New" charset="0"/>
              </a:rPr>
              <a:t> * the private data.</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start </a:t>
            </a:r>
            <a:r>
              <a:rPr lang="en-US" dirty="0">
                <a:solidFill>
                  <a:srgbClr val="000000"/>
                </a:solidFill>
                <a:latin typeface="Courier New" charset="0"/>
              </a:rPr>
              <a:t>= cursor = new</a:t>
            </a:r>
            <a:r>
              <a:rPr lang="en-US" dirty="0" smtClean="0">
                <a:solidFill>
                  <a:srgbClr val="000000"/>
                </a:solidFill>
                <a:latin typeface="Courier New" charset="0"/>
              </a:rPr>
              <a:t> Cell;</a:t>
            </a:r>
          </a:p>
          <a:p>
            <a:pPr>
              <a:lnSpc>
                <a:spcPct val="90000"/>
              </a:lnSpc>
            </a:pPr>
            <a:r>
              <a:rPr lang="en-US" dirty="0" smtClean="0">
                <a:solidFill>
                  <a:srgbClr val="000000"/>
                </a:solidFill>
                <a:latin typeface="Courier New" charset="0"/>
              </a:rPr>
              <a:t>   start</a:t>
            </a:r>
            <a:r>
              <a:rPr lang="en-US" dirty="0">
                <a:solidFill>
                  <a:srgbClr val="000000"/>
                </a:solidFill>
                <a:latin typeface="Courier New" charset="0"/>
              </a:rPr>
              <a:t>-&gt;link = NULL;</a:t>
            </a: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82021"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2022" name="Text Box 6"/>
            <p:cNvSpPr txBox="1">
              <a:spLocks noChangeArrowheads="1"/>
            </p:cNvSpPr>
            <p:nvPr/>
          </p:nvSpPr>
          <p:spPr bwMode="auto">
            <a:xfrm>
              <a:off x="251" y="752"/>
              <a:ext cx="5261" cy="25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r>
                <a:rPr lang="en-US" dirty="0">
                  <a:solidFill>
                    <a:srgbClr val="0000FF"/>
                  </a:solidFill>
                  <a:latin typeface="Courier New" charset="0"/>
                </a:rPr>
                <a:t> destructor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must delete every cell in the buffer.  Note</a:t>
              </a:r>
            </a:p>
            <a:p>
              <a:pPr>
                <a:lnSpc>
                  <a:spcPct val="90000"/>
                </a:lnSpc>
              </a:pPr>
              <a:r>
                <a:rPr lang="en-US" dirty="0">
                  <a:solidFill>
                    <a:srgbClr val="0000FF"/>
                  </a:solidFill>
                  <a:latin typeface="Courier New" charset="0"/>
                </a:rPr>
                <a:t> * that the loop structure is not exactly the standard idiom for</a:t>
              </a:r>
            </a:p>
            <a:p>
              <a:pPr>
                <a:lnSpc>
                  <a:spcPct val="90000"/>
                </a:lnSpc>
              </a:pPr>
              <a:r>
                <a:rPr lang="en-US" dirty="0">
                  <a:solidFill>
                    <a:srgbClr val="0000FF"/>
                  </a:solidFill>
                  <a:latin typeface="Courier New" charset="0"/>
                </a:rPr>
                <a:t> * processing every cell within a linked list, because it is not</a:t>
              </a:r>
            </a:p>
            <a:p>
              <a:pPr>
                <a:lnSpc>
                  <a:spcPct val="90000"/>
                </a:lnSpc>
              </a:pPr>
              <a:r>
                <a:rPr lang="en-US" dirty="0">
                  <a:solidFill>
                    <a:srgbClr val="0000FF"/>
                  </a:solidFill>
                  <a:latin typeface="Courier New" charset="0"/>
                </a:rPr>
                <a:t> * legal to delete a cell and later look at its link field.  To</a:t>
              </a:r>
            </a:p>
            <a:p>
              <a:pPr>
                <a:lnSpc>
                  <a:spcPct val="90000"/>
                </a:lnSpc>
              </a:pPr>
              <a:r>
                <a:rPr lang="en-US" dirty="0">
                  <a:solidFill>
                    <a:srgbClr val="0000FF"/>
                  </a:solidFill>
                  <a:latin typeface="Courier New" charset="0"/>
                </a:rPr>
                <a:t> * avoid selecting fields in the structure after it has been</a:t>
              </a:r>
            </a:p>
            <a:p>
              <a:pPr>
                <a:lnSpc>
                  <a:spcPct val="90000"/>
                </a:lnSpc>
              </a:pPr>
              <a:r>
                <a:rPr lang="en-US" dirty="0">
                  <a:solidFill>
                    <a:srgbClr val="0000FF"/>
                  </a:solidFill>
                  <a:latin typeface="Courier New" charset="0"/>
                </a:rPr>
                <a:t> * </a:t>
              </a:r>
              <a:r>
                <a:rPr lang="en-US" dirty="0" err="1">
                  <a:solidFill>
                    <a:srgbClr val="0000FF"/>
                  </a:solidFill>
                  <a:latin typeface="Courier New" charset="0"/>
                </a:rPr>
                <a:t>deallocated</a:t>
              </a:r>
              <a:r>
                <a:rPr lang="en-US" dirty="0">
                  <a:solidFill>
                    <a:srgbClr val="0000FF"/>
                  </a:solidFill>
                  <a:latin typeface="Courier New" charset="0"/>
                </a:rPr>
                <a:t>, you have to copy the link pointer before calling</a:t>
              </a:r>
            </a:p>
            <a:p>
              <a:pPr>
                <a:lnSpc>
                  <a:spcPct val="90000"/>
                </a:lnSpc>
              </a:pPr>
              <a:r>
                <a:rPr lang="en-US" dirty="0">
                  <a:solidFill>
                    <a:srgbClr val="0000FF"/>
                  </a:solidFill>
                  <a:latin typeface="Courier New" charset="0"/>
                </a:rPr>
                <a:t> * delete.</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*cp = start;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(cp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*next = cp-&gt;link;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delete </a:t>
              </a:r>
              <a:r>
                <a:rPr lang="en-US" dirty="0">
                  <a:solidFill>
                    <a:srgbClr val="000000"/>
                  </a:solidFill>
                  <a:latin typeface="Courier New" charset="0"/>
                </a:rPr>
                <a:t>cp;</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cp </a:t>
              </a:r>
              <a:r>
                <a:rPr lang="en-US" dirty="0">
                  <a:solidFill>
                    <a:srgbClr val="000000"/>
                  </a:solidFill>
                  <a:latin typeface="Courier New" charset="0"/>
                </a:rPr>
                <a:t>= next;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sp>
        <p:nvSpPr>
          <p:cNvPr id="98202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202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2025"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List-Based Buffer Implementation</a:t>
            </a:r>
          </a:p>
        </p:txBody>
      </p:sp>
      <p:sp>
        <p:nvSpPr>
          <p:cNvPr id="98202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82019"/>
                                        </p:tgtEl>
                                        <p:attrNameLst>
                                          <p:attrName>ppt_x</p:attrName>
                                        </p:attrNameLst>
                                      </p:cBhvr>
                                      <p:tavLst>
                                        <p:tav tm="0">
                                          <p:val>
                                            <p:strVal val="ppt_x"/>
                                          </p:val>
                                        </p:tav>
                                        <p:tav tm="100000">
                                          <p:val>
                                            <p:strVal val="ppt_x"/>
                                          </p:val>
                                        </p:tav>
                                      </p:tavLst>
                                    </p:anim>
                                    <p:anim calcmode="lin" valueType="num">
                                      <p:cBhvr additive="base">
                                        <p:cTn id="7" dur="1000"/>
                                        <p:tgtEl>
                                          <p:spTgt spid="982019"/>
                                        </p:tgtEl>
                                        <p:attrNameLst>
                                          <p:attrName>ppt_y</p:attrName>
                                        </p:attrNameLst>
                                      </p:cBhvr>
                                      <p:tavLst>
                                        <p:tav tm="0">
                                          <p:val>
                                            <p:strVal val="ppt_y"/>
                                          </p:val>
                                        </p:tav>
                                        <p:tav tm="100000">
                                          <p:val>
                                            <p:strVal val="0-ppt_h/2"/>
                                          </p:val>
                                        </p:tav>
                                      </p:tavLst>
                                    </p:anim>
                                    <p:set>
                                      <p:cBhvr>
                                        <p:cTn id="8" dur="1" fill="hold">
                                          <p:stCondLst>
                                            <p:cond delay="999"/>
                                          </p:stCondLst>
                                        </p:cTn>
                                        <p:tgtEl>
                                          <p:spTgt spid="98201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2019" grpId="0"/>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881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88163" name="Text Box 3"/>
          <p:cNvSpPr txBox="1">
            <a:spLocks noChangeArrowheads="1"/>
          </p:cNvSpPr>
          <p:nvPr/>
        </p:nvSpPr>
        <p:spPr bwMode="auto">
          <a:xfrm>
            <a:off x="350838" y="1219200"/>
            <a:ext cx="8440737" cy="3973909"/>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EditorBuffer</a:t>
            </a:r>
            <a:r>
              <a:rPr lang="en-US" dirty="0">
                <a:solidFill>
                  <a:srgbClr val="0000FF"/>
                </a:solidFill>
                <a:latin typeface="Courier New" charset="0"/>
              </a:rPr>
              <a:t> destructor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must delete every cell in the buffer.  Note</a:t>
            </a:r>
          </a:p>
          <a:p>
            <a:pPr>
              <a:lnSpc>
                <a:spcPct val="90000"/>
              </a:lnSpc>
            </a:pPr>
            <a:r>
              <a:rPr lang="en-US" dirty="0">
                <a:solidFill>
                  <a:srgbClr val="0000FF"/>
                </a:solidFill>
                <a:latin typeface="Courier New" charset="0"/>
              </a:rPr>
              <a:t> * that the loop structure is not exactly the standard idiom for</a:t>
            </a:r>
          </a:p>
          <a:p>
            <a:pPr>
              <a:lnSpc>
                <a:spcPct val="90000"/>
              </a:lnSpc>
            </a:pPr>
            <a:r>
              <a:rPr lang="en-US" dirty="0">
                <a:solidFill>
                  <a:srgbClr val="0000FF"/>
                </a:solidFill>
                <a:latin typeface="Courier New" charset="0"/>
              </a:rPr>
              <a:t> * processing every cell within a linked list, because it is not</a:t>
            </a:r>
          </a:p>
          <a:p>
            <a:pPr>
              <a:lnSpc>
                <a:spcPct val="90000"/>
              </a:lnSpc>
            </a:pPr>
            <a:r>
              <a:rPr lang="en-US" dirty="0">
                <a:solidFill>
                  <a:srgbClr val="0000FF"/>
                </a:solidFill>
                <a:latin typeface="Courier New" charset="0"/>
              </a:rPr>
              <a:t> * legal to delete a cell and later look at its link field.  To</a:t>
            </a:r>
          </a:p>
          <a:p>
            <a:pPr>
              <a:lnSpc>
                <a:spcPct val="90000"/>
              </a:lnSpc>
            </a:pPr>
            <a:r>
              <a:rPr lang="en-US" dirty="0">
                <a:solidFill>
                  <a:srgbClr val="0000FF"/>
                </a:solidFill>
                <a:latin typeface="Courier New" charset="0"/>
              </a:rPr>
              <a:t> * avoid selecting fields in the structure after it has been</a:t>
            </a:r>
          </a:p>
          <a:p>
            <a:pPr>
              <a:lnSpc>
                <a:spcPct val="90000"/>
              </a:lnSpc>
            </a:pPr>
            <a:r>
              <a:rPr lang="en-US" dirty="0">
                <a:solidFill>
                  <a:srgbClr val="0000FF"/>
                </a:solidFill>
                <a:latin typeface="Courier New" charset="0"/>
              </a:rPr>
              <a:t> * </a:t>
            </a:r>
            <a:r>
              <a:rPr lang="en-US" dirty="0" err="1">
                <a:solidFill>
                  <a:srgbClr val="0000FF"/>
                </a:solidFill>
                <a:latin typeface="Courier New" charset="0"/>
              </a:rPr>
              <a:t>deallocated</a:t>
            </a:r>
            <a:r>
              <a:rPr lang="en-US" dirty="0">
                <a:solidFill>
                  <a:srgbClr val="0000FF"/>
                </a:solidFill>
                <a:latin typeface="Courier New" charset="0"/>
              </a:rPr>
              <a:t>, you have to copy the link pointer before calling</a:t>
            </a:r>
          </a:p>
          <a:p>
            <a:pPr>
              <a:lnSpc>
                <a:spcPct val="90000"/>
              </a:lnSpc>
            </a:pPr>
            <a:r>
              <a:rPr lang="en-US" dirty="0">
                <a:solidFill>
                  <a:srgbClr val="0000FF"/>
                </a:solidFill>
                <a:latin typeface="Courier New" charset="0"/>
              </a:rPr>
              <a:t> * delete.</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err="1">
                <a:solidFill>
                  <a:srgbClr val="000000"/>
                </a:solidFill>
                <a:latin typeface="Courier New" charset="0"/>
              </a:rPr>
              <a:t>EditorBuffer::~EditorBuffer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*cp = start;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(cp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*next = cp-&gt;link;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delete </a:t>
            </a:r>
            <a:r>
              <a:rPr lang="en-US" dirty="0">
                <a:solidFill>
                  <a:srgbClr val="000000"/>
                </a:solidFill>
                <a:latin typeface="Courier New" charset="0"/>
              </a:rPr>
              <a:t>cp;</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cp </a:t>
            </a:r>
            <a:r>
              <a:rPr lang="en-US" dirty="0">
                <a:solidFill>
                  <a:srgbClr val="000000"/>
                </a:solidFill>
                <a:latin typeface="Courier New" charset="0"/>
              </a:rPr>
              <a:t>= next;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8816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8166" name="Text Box 6"/>
            <p:cNvSpPr txBox="1">
              <a:spLocks noChangeArrowheads="1"/>
            </p:cNvSpPr>
            <p:nvPr/>
          </p:nvSpPr>
          <p:spPr bwMode="auto">
            <a:xfrm>
              <a:off x="251" y="752"/>
              <a:ext cx="5261" cy="298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(cursor-&gt;link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cursor-&gt;link;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*cp = start;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 start)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(cp-&gt;link != cursor)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cp </a:t>
              </a:r>
              <a:r>
                <a:rPr lang="en-US" dirty="0">
                  <a:solidFill>
                    <a:srgbClr val="000000"/>
                  </a:solidFill>
                  <a:latin typeface="Courier New" charset="0"/>
                </a:rPr>
                <a:t>= cp-&gt;link;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cp;</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start;</a:t>
              </a: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(cursor-&gt;link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moveCursorForward</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sp>
        <p:nvSpPr>
          <p:cNvPr id="98816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816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8169"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List-Based Buffer Implementation</a:t>
            </a:r>
          </a:p>
        </p:txBody>
      </p:sp>
      <p:sp>
        <p:nvSpPr>
          <p:cNvPr id="98817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88163"/>
                                        </p:tgtEl>
                                        <p:attrNameLst>
                                          <p:attrName>ppt_x</p:attrName>
                                        </p:attrNameLst>
                                      </p:cBhvr>
                                      <p:tavLst>
                                        <p:tav tm="0">
                                          <p:val>
                                            <p:strVal val="ppt_x"/>
                                          </p:val>
                                        </p:tav>
                                        <p:tav tm="100000">
                                          <p:val>
                                            <p:strVal val="ppt_x"/>
                                          </p:val>
                                        </p:tav>
                                      </p:tavLst>
                                    </p:anim>
                                    <p:anim calcmode="lin" valueType="num">
                                      <p:cBhvr additive="base">
                                        <p:cTn id="7" dur="1000"/>
                                        <p:tgtEl>
                                          <p:spTgt spid="988163"/>
                                        </p:tgtEl>
                                        <p:attrNameLst>
                                          <p:attrName>ppt_y</p:attrName>
                                        </p:attrNameLst>
                                      </p:cBhvr>
                                      <p:tavLst>
                                        <p:tav tm="0">
                                          <p:val>
                                            <p:strVal val="ppt_y"/>
                                          </p:val>
                                        </p:tav>
                                        <p:tav tm="100000">
                                          <p:val>
                                            <p:strVal val="0-ppt_h/2"/>
                                          </p:val>
                                        </p:tav>
                                      </p:tavLst>
                                    </p:anim>
                                    <p:set>
                                      <p:cBhvr>
                                        <p:cTn id="8" dur="1" fill="hold">
                                          <p:stCondLst>
                                            <p:cond delay="999"/>
                                          </p:stCondLst>
                                        </p:cTn>
                                        <p:tgtEl>
                                          <p:spTgt spid="98816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8163" grpId="0"/>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840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84067" name="Text Box 3"/>
          <p:cNvSpPr txBox="1">
            <a:spLocks noChangeArrowheads="1"/>
          </p:cNvSpPr>
          <p:nvPr/>
        </p:nvSpPr>
        <p:spPr bwMode="auto">
          <a:xfrm>
            <a:off x="373063" y="1193800"/>
            <a:ext cx="8440737" cy="473565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EditorBuffer::moveCursorForward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(cursor-&gt;link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cursor-&gt;link;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EditorBuffer::moveCursorBackward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*cp = start;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 != start)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(cp-&gt;link != cursor)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cp </a:t>
            </a:r>
            <a:r>
              <a:rPr lang="en-US" dirty="0">
                <a:solidFill>
                  <a:srgbClr val="000000"/>
                </a:solidFill>
                <a:latin typeface="Courier New" charset="0"/>
              </a:rPr>
              <a:t>= cp-&gt;link;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cp;</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EditorBuffer::moveCursorToStart</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start;</a:t>
            </a:r>
          </a:p>
          <a:p>
            <a:pPr>
              <a:lnSpc>
                <a:spcPct val="90000"/>
              </a:lnSpc>
            </a:pPr>
            <a:r>
              <a:rPr lang="en-US" dirty="0">
                <a:solidFill>
                  <a:srgbClr val="000000"/>
                </a:solidFill>
                <a:latin typeface="Courier New" charset="0"/>
              </a:rPr>
              <a:t>}</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EditorBuffer::moveCursorToEnd</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while </a:t>
            </a:r>
            <a:r>
              <a:rPr lang="en-US" dirty="0">
                <a:solidFill>
                  <a:srgbClr val="000000"/>
                </a:solidFill>
                <a:latin typeface="Courier New" charset="0"/>
              </a:rPr>
              <a:t>(cursor-&gt;link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moveCursorForward</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402263"/>
            <a:chOff x="224" y="720"/>
            <a:chExt cx="5351" cy="3403"/>
          </a:xfrm>
        </p:grpSpPr>
        <p:sp>
          <p:nvSpPr>
            <p:cNvPr id="984069" name="Rectangle 5"/>
            <p:cNvSpPr>
              <a:spLocks noChangeArrowheads="1"/>
            </p:cNvSpPr>
            <p:nvPr/>
          </p:nvSpPr>
          <p:spPr bwMode="auto">
            <a:xfrm>
              <a:off x="224" y="720"/>
              <a:ext cx="5351" cy="3403"/>
            </a:xfrm>
            <a:prstGeom prst="rect">
              <a:avLst/>
            </a:prstGeom>
            <a:solidFill>
              <a:schemeClr val="bg1"/>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4070" name="Text Box 6"/>
            <p:cNvSpPr txBox="1">
              <a:spLocks noChangeArrowheads="1"/>
            </p:cNvSpPr>
            <p:nvPr/>
          </p:nvSpPr>
          <p:spPr bwMode="auto">
            <a:xfrm>
              <a:off x="235" y="752"/>
              <a:ext cx="5332" cy="31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insertCharacter</a:t>
              </a:r>
              <a:r>
                <a:rPr lang="en-US" dirty="0">
                  <a:solidFill>
                    <a:srgbClr val="0000FF"/>
                  </a:solidFill>
                  <a:latin typeface="Courier New" charset="0"/>
                </a:rPr>
                <a:t>, </a:t>
              </a:r>
              <a:r>
                <a:rPr lang="en-US" dirty="0" err="1">
                  <a:solidFill>
                    <a:srgbClr val="0000FF"/>
                  </a:solidFill>
                  <a:latin typeface="Courier New" charset="0"/>
                </a:rPr>
                <a:t>deleteCharacter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primary advantage of the linked list representation for</a:t>
              </a:r>
            </a:p>
            <a:p>
              <a:pPr>
                <a:lnSpc>
                  <a:spcPct val="90000"/>
                </a:lnSpc>
              </a:pPr>
              <a:r>
                <a:rPr lang="en-US" dirty="0">
                  <a:solidFill>
                    <a:srgbClr val="0000FF"/>
                  </a:solidFill>
                  <a:latin typeface="Courier New" charset="0"/>
                </a:rPr>
                <a:t> * the buffer is that the insert and delete operations can be</a:t>
              </a:r>
            </a:p>
            <a:p>
              <a:pPr>
                <a:lnSpc>
                  <a:spcPct val="90000"/>
                </a:lnSpc>
              </a:pPr>
              <a:r>
                <a:rPr lang="en-US" dirty="0">
                  <a:solidFill>
                    <a:srgbClr val="0000FF"/>
                  </a:solidFill>
                  <a:latin typeface="Courier New" charset="0"/>
                </a:rPr>
                <a:t> * performed in constant time by updating pointers instead of</a:t>
              </a:r>
            </a:p>
            <a:p>
              <a:pPr>
                <a:lnSpc>
                  <a:spcPct val="90000"/>
                </a:lnSpc>
              </a:pPr>
              <a:r>
                <a:rPr lang="en-US" dirty="0">
                  <a:solidFill>
                    <a:srgbClr val="0000FF"/>
                  </a:solidFill>
                  <a:latin typeface="Courier New" charset="0"/>
                </a:rPr>
                <a:t> * moving data.</a:t>
              </a:r>
            </a:p>
            <a:p>
              <a:pPr>
                <a:lnSpc>
                  <a:spcPct val="90000"/>
                </a:lnSpc>
              </a:pPr>
              <a:r>
                <a:rPr lang="en-US" dirty="0">
                  <a:solidFill>
                    <a:srgbClr val="0000FF"/>
                  </a:solidFill>
                  <a:latin typeface="Courier New" charset="0"/>
                </a:rPr>
                <a:t>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EditorBuffer::insertCharacter(char</a:t>
              </a:r>
              <a:r>
                <a:rPr lang="en-US" dirty="0">
                  <a:solidFill>
                    <a:srgbClr val="000000"/>
                  </a:solidFill>
                  <a:latin typeface="Courier New" charset="0"/>
                </a:rPr>
                <a:t> </a:t>
              </a:r>
              <a:r>
                <a:rPr lang="en-US" dirty="0" err="1">
                  <a:solidFill>
                    <a:srgbClr val="000000"/>
                  </a:solidFill>
                  <a:latin typeface="Courier New" charset="0"/>
                </a:rPr>
                <a:t>ch</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*cp = new</a:t>
              </a:r>
              <a:r>
                <a:rPr lang="en-US" dirty="0" smtClean="0">
                  <a:solidFill>
                    <a:srgbClr val="000000"/>
                  </a:solidFill>
                  <a:latin typeface="Courier New" charset="0"/>
                </a:rPr>
                <a:t> Cell;</a:t>
              </a:r>
            </a:p>
            <a:p>
              <a:pPr>
                <a:lnSpc>
                  <a:spcPct val="90000"/>
                </a:lnSpc>
              </a:pPr>
              <a:r>
                <a:rPr lang="en-US" dirty="0" smtClean="0">
                  <a:solidFill>
                    <a:srgbClr val="000000"/>
                  </a:solidFill>
                  <a:latin typeface="Courier New" charset="0"/>
                </a:rPr>
                <a:t>   cp</a:t>
              </a:r>
              <a:r>
                <a:rPr lang="en-US" dirty="0">
                  <a:solidFill>
                    <a:srgbClr val="000000"/>
                  </a:solidFill>
                  <a:latin typeface="Courier New" charset="0"/>
                </a:rPr>
                <a:t>-&gt;</a:t>
              </a:r>
              <a:r>
                <a:rPr lang="en-US" dirty="0" err="1">
                  <a:solidFill>
                    <a:srgbClr val="000000"/>
                  </a:solidFill>
                  <a:latin typeface="Courier New" charset="0"/>
                </a:rPr>
                <a:t>ch</a:t>
              </a:r>
              <a:r>
                <a:rPr lang="en-US" dirty="0">
                  <a:solidFill>
                    <a:srgbClr val="000000"/>
                  </a:solidFill>
                  <a:latin typeface="Courier New" charset="0"/>
                </a:rPr>
                <a:t> = </a:t>
              </a:r>
              <a:r>
                <a:rPr lang="en-US" dirty="0" err="1">
                  <a:solidFill>
                    <a:srgbClr val="000000"/>
                  </a:solidFill>
                  <a:latin typeface="Courier New" charset="0"/>
                </a:rPr>
                <a:t>ch</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cp</a:t>
              </a:r>
              <a:r>
                <a:rPr lang="en-US" dirty="0">
                  <a:solidFill>
                    <a:srgbClr val="000000"/>
                  </a:solidFill>
                  <a:latin typeface="Courier New" charset="0"/>
                </a:rPr>
                <a:t>-&gt;link = cursor-&gt;link;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a:t>
              </a:r>
              <a:r>
                <a:rPr lang="en-US" dirty="0">
                  <a:solidFill>
                    <a:srgbClr val="000000"/>
                  </a:solidFill>
                  <a:latin typeface="Courier New" charset="0"/>
                </a:rPr>
                <a:t>-&gt;link = cp;</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 </a:t>
              </a:r>
              <a:r>
                <a:rPr lang="en-US" dirty="0">
                  <a:solidFill>
                    <a:srgbClr val="000000"/>
                  </a:solidFill>
                  <a:latin typeface="Courier New" charset="0"/>
                </a:rPr>
                <a:t>= cp;</a:t>
              </a: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void </a:t>
              </a:r>
              <a:r>
                <a:rPr lang="en-US" dirty="0" err="1">
                  <a:solidFill>
                    <a:srgbClr val="000000"/>
                  </a:solidFill>
                  <a:latin typeface="Courier New" charset="0"/>
                </a:rPr>
                <a:t>EditorBuffer::deleteCharacter</a:t>
              </a:r>
              <a:r>
                <a:rPr lang="en-US" dirty="0">
                  <a:solidFill>
                    <a:srgbClr val="000000"/>
                  </a:solidFill>
                  <a:latin typeface="Courier New" charset="0"/>
                </a:rPr>
                <a:t>()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if </a:t>
              </a:r>
              <a:r>
                <a:rPr lang="en-US" dirty="0">
                  <a:solidFill>
                    <a:srgbClr val="000000"/>
                  </a:solidFill>
                  <a:latin typeface="Courier New" charset="0"/>
                </a:rPr>
                <a:t>(cursor-&gt;link != NULL) {</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Cell </a:t>
              </a:r>
              <a:r>
                <a:rPr lang="en-US" dirty="0">
                  <a:solidFill>
                    <a:srgbClr val="000000"/>
                  </a:solidFill>
                  <a:latin typeface="Courier New" charset="0"/>
                </a:rPr>
                <a:t>*</a:t>
              </a:r>
              <a:r>
                <a:rPr lang="en-US" dirty="0" err="1">
                  <a:solidFill>
                    <a:srgbClr val="000000"/>
                  </a:solidFill>
                  <a:latin typeface="Courier New" charset="0"/>
                </a:rPr>
                <a:t>oldcell</a:t>
              </a:r>
              <a:r>
                <a:rPr lang="en-US" dirty="0">
                  <a:solidFill>
                    <a:srgbClr val="000000"/>
                  </a:solidFill>
                  <a:latin typeface="Courier New" charset="0"/>
                </a:rPr>
                <a:t> = cursor-&gt;link;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cursor</a:t>
              </a:r>
              <a:r>
                <a:rPr lang="en-US" dirty="0">
                  <a:solidFill>
                    <a:srgbClr val="000000"/>
                  </a:solidFill>
                  <a:latin typeface="Courier New" charset="0"/>
                </a:rPr>
                <a:t>-&gt;link = </a:t>
              </a:r>
              <a:r>
                <a:rPr lang="en-US" dirty="0" err="1">
                  <a:solidFill>
                    <a:srgbClr val="000000"/>
                  </a:solidFill>
                  <a:latin typeface="Courier New" charset="0"/>
                </a:rPr>
                <a:t>oldcell</a:t>
              </a:r>
              <a:r>
                <a:rPr lang="en-US" dirty="0">
                  <a:solidFill>
                    <a:srgbClr val="000000"/>
                  </a:solidFill>
                  <a:latin typeface="Courier New" charset="0"/>
                </a:rPr>
                <a:t>-&gt;link;</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delete </a:t>
              </a:r>
              <a:r>
                <a:rPr lang="en-US" dirty="0" err="1">
                  <a:solidFill>
                    <a:srgbClr val="000000"/>
                  </a:solidFill>
                  <a:latin typeface="Courier New" charset="0"/>
                </a:rPr>
                <a:t>oldcell</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p:txBody>
        </p:sp>
      </p:grpSp>
      <p:sp>
        <p:nvSpPr>
          <p:cNvPr id="98407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407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pPr algn="ctr"/>
            <a:endParaRPr lang="en-US">
              <a:solidFill>
                <a:srgbClr val="000000"/>
              </a:solidFill>
            </a:endParaRPr>
          </a:p>
        </p:txBody>
      </p:sp>
      <p:sp>
        <p:nvSpPr>
          <p:cNvPr id="984073"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List-Based Buffer Implementation</a:t>
            </a:r>
          </a:p>
        </p:txBody>
      </p:sp>
      <p:sp>
        <p:nvSpPr>
          <p:cNvPr id="98407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84067"/>
                                        </p:tgtEl>
                                        <p:attrNameLst>
                                          <p:attrName>ppt_x</p:attrName>
                                        </p:attrNameLst>
                                      </p:cBhvr>
                                      <p:tavLst>
                                        <p:tav tm="0">
                                          <p:val>
                                            <p:strVal val="ppt_x"/>
                                          </p:val>
                                        </p:tav>
                                        <p:tav tm="100000">
                                          <p:val>
                                            <p:strVal val="ppt_x"/>
                                          </p:val>
                                        </p:tav>
                                      </p:tavLst>
                                    </p:anim>
                                    <p:anim calcmode="lin" valueType="num">
                                      <p:cBhvr additive="base">
                                        <p:cTn id="7" dur="1000"/>
                                        <p:tgtEl>
                                          <p:spTgt spid="984067"/>
                                        </p:tgtEl>
                                        <p:attrNameLst>
                                          <p:attrName>ppt_y</p:attrName>
                                        </p:attrNameLst>
                                      </p:cBhvr>
                                      <p:tavLst>
                                        <p:tav tm="0">
                                          <p:val>
                                            <p:strVal val="ppt_y"/>
                                          </p:val>
                                        </p:tav>
                                        <p:tav tm="100000">
                                          <p:val>
                                            <p:strVal val="0-ppt_h/2"/>
                                          </p:val>
                                        </p:tav>
                                      </p:tavLst>
                                    </p:anim>
                                    <p:set>
                                      <p:cBhvr>
                                        <p:cTn id="8" dur="1" fill="hold">
                                          <p:stCondLst>
                                            <p:cond delay="999"/>
                                          </p:stCondLst>
                                        </p:cTn>
                                        <p:tgtEl>
                                          <p:spTgt spid="98406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4067" grpId="0"/>
    </p:bld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3901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Editor Commands</a:t>
            </a:r>
            <a:endParaRPr lang="en-US" sz="4000" dirty="0">
              <a:solidFill>
                <a:schemeClr val="tx1"/>
              </a:solidFill>
            </a:endParaRPr>
          </a:p>
        </p:txBody>
      </p:sp>
      <p:sp>
        <p:nvSpPr>
          <p:cNvPr id="939011" name="Rectangle 3">
            <a:hlinkClick r:id="rId3" action="ppaction://hlinkpres?slideindex=2&amp;slidetitle=Exercise: Define a Stack of Characters"/>
          </p:cNvPr>
          <p:cNvSpPr>
            <a:spLocks noChangeArrowheads="1"/>
          </p:cNvSpPr>
          <p:nvPr/>
        </p:nvSpPr>
        <p:spPr bwMode="auto">
          <a:xfrm>
            <a:off x="482600" y="1231900"/>
            <a:ext cx="8164513" cy="673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Our minimal version of TECO has the following commands:</a:t>
            </a:r>
          </a:p>
        </p:txBody>
      </p:sp>
      <p:sp>
        <p:nvSpPr>
          <p:cNvPr id="939014" name="Rectangle 6"/>
          <p:cNvSpPr>
            <a:spLocks noChangeArrowheads="1"/>
          </p:cNvSpPr>
          <p:nvPr/>
        </p:nvSpPr>
        <p:spPr bwMode="auto">
          <a:xfrm>
            <a:off x="1028700" y="19812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15" name="Text Box 7"/>
          <p:cNvSpPr txBox="1">
            <a:spLocks noChangeArrowheads="1"/>
          </p:cNvSpPr>
          <p:nvPr/>
        </p:nvSpPr>
        <p:spPr bwMode="auto">
          <a:xfrm>
            <a:off x="1333500" y="19925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I</a:t>
            </a:r>
            <a:r>
              <a:rPr lang="en-US" sz="1800" b="0" i="1">
                <a:solidFill>
                  <a:srgbClr val="000000"/>
                </a:solidFill>
              </a:rPr>
              <a:t>text</a:t>
            </a:r>
            <a:endParaRPr lang="en-US" sz="2000">
              <a:solidFill>
                <a:srgbClr val="000000"/>
              </a:solidFill>
              <a:latin typeface="Courier New" charset="0"/>
            </a:endParaRPr>
          </a:p>
        </p:txBody>
      </p:sp>
      <p:sp>
        <p:nvSpPr>
          <p:cNvPr id="939037" name="Rectangle 29"/>
          <p:cNvSpPr>
            <a:spLocks noChangeArrowheads="1"/>
          </p:cNvSpPr>
          <p:nvPr/>
        </p:nvSpPr>
        <p:spPr bwMode="auto">
          <a:xfrm>
            <a:off x="2349500" y="19812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38" name="Text Box 30"/>
          <p:cNvSpPr txBox="1">
            <a:spLocks noChangeArrowheads="1"/>
          </p:cNvSpPr>
          <p:nvPr/>
        </p:nvSpPr>
        <p:spPr bwMode="auto">
          <a:xfrm>
            <a:off x="2349500" y="19925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dirty="0">
                <a:solidFill>
                  <a:srgbClr val="000000"/>
                </a:solidFill>
              </a:rPr>
              <a:t>Inserts the characters following the </a:t>
            </a:r>
            <a:r>
              <a:rPr lang="en-US" sz="2000" dirty="0">
                <a:solidFill>
                  <a:srgbClr val="000000"/>
                </a:solidFill>
                <a:latin typeface="Courier New" charset="0"/>
              </a:rPr>
              <a:t>I</a:t>
            </a:r>
            <a:r>
              <a:rPr lang="en-US" sz="2000" b="0" dirty="0">
                <a:solidFill>
                  <a:srgbClr val="000000"/>
                </a:solidFill>
              </a:rPr>
              <a:t> into the buffer.</a:t>
            </a:r>
          </a:p>
        </p:txBody>
      </p:sp>
      <p:sp>
        <p:nvSpPr>
          <p:cNvPr id="939039" name="Rectangle 31"/>
          <p:cNvSpPr>
            <a:spLocks noChangeArrowheads="1"/>
          </p:cNvSpPr>
          <p:nvPr/>
        </p:nvSpPr>
        <p:spPr bwMode="auto">
          <a:xfrm>
            <a:off x="1028700" y="24257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40" name="Text Box 32"/>
          <p:cNvSpPr txBox="1">
            <a:spLocks noChangeArrowheads="1"/>
          </p:cNvSpPr>
          <p:nvPr/>
        </p:nvSpPr>
        <p:spPr bwMode="auto">
          <a:xfrm>
            <a:off x="1333500" y="24370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J</a:t>
            </a:r>
          </a:p>
        </p:txBody>
      </p:sp>
      <p:sp>
        <p:nvSpPr>
          <p:cNvPr id="939041" name="Rectangle 33"/>
          <p:cNvSpPr>
            <a:spLocks noChangeArrowheads="1"/>
          </p:cNvSpPr>
          <p:nvPr/>
        </p:nvSpPr>
        <p:spPr bwMode="auto">
          <a:xfrm>
            <a:off x="2349500" y="24257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42" name="Text Box 34"/>
          <p:cNvSpPr txBox="1">
            <a:spLocks noChangeArrowheads="1"/>
          </p:cNvSpPr>
          <p:nvPr/>
        </p:nvSpPr>
        <p:spPr bwMode="auto">
          <a:xfrm>
            <a:off x="2349500" y="2437040"/>
            <a:ext cx="57658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dirty="0">
                <a:solidFill>
                  <a:srgbClr val="000000"/>
                </a:solidFill>
              </a:rPr>
              <a:t>Moves the current point (the </a:t>
            </a:r>
            <a:r>
              <a:rPr lang="en-US" sz="2000" i="1" dirty="0">
                <a:solidFill>
                  <a:srgbClr val="000000"/>
                </a:solidFill>
              </a:rPr>
              <a:t>cursor</a:t>
            </a:r>
            <a:r>
              <a:rPr lang="en-US" sz="2000" b="0" dirty="0">
                <a:solidFill>
                  <a:srgbClr val="000000"/>
                </a:solidFill>
              </a:rPr>
              <a:t>) to the beginning.</a:t>
            </a:r>
          </a:p>
        </p:txBody>
      </p:sp>
      <p:sp>
        <p:nvSpPr>
          <p:cNvPr id="939043" name="Rectangle 35"/>
          <p:cNvSpPr>
            <a:spLocks noChangeArrowheads="1"/>
          </p:cNvSpPr>
          <p:nvPr/>
        </p:nvSpPr>
        <p:spPr bwMode="auto">
          <a:xfrm>
            <a:off x="1028700" y="28702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44" name="Text Box 36"/>
          <p:cNvSpPr txBox="1">
            <a:spLocks noChangeArrowheads="1"/>
          </p:cNvSpPr>
          <p:nvPr/>
        </p:nvSpPr>
        <p:spPr bwMode="auto">
          <a:xfrm>
            <a:off x="1333500" y="28815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Z</a:t>
            </a:r>
          </a:p>
        </p:txBody>
      </p:sp>
      <p:sp>
        <p:nvSpPr>
          <p:cNvPr id="939045" name="Rectangle 37"/>
          <p:cNvSpPr>
            <a:spLocks noChangeArrowheads="1"/>
          </p:cNvSpPr>
          <p:nvPr/>
        </p:nvSpPr>
        <p:spPr bwMode="auto">
          <a:xfrm>
            <a:off x="2349500" y="28702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46" name="Text Box 38"/>
          <p:cNvSpPr txBox="1">
            <a:spLocks noChangeArrowheads="1"/>
          </p:cNvSpPr>
          <p:nvPr/>
        </p:nvSpPr>
        <p:spPr bwMode="auto">
          <a:xfrm>
            <a:off x="2349500" y="28815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solidFill>
                  <a:srgbClr val="000000"/>
                </a:solidFill>
              </a:rPr>
              <a:t>Moves the cursor to the end of the buffer.</a:t>
            </a:r>
          </a:p>
        </p:txBody>
      </p:sp>
      <p:sp>
        <p:nvSpPr>
          <p:cNvPr id="939047" name="Rectangle 39"/>
          <p:cNvSpPr>
            <a:spLocks noChangeArrowheads="1"/>
          </p:cNvSpPr>
          <p:nvPr/>
        </p:nvSpPr>
        <p:spPr bwMode="auto">
          <a:xfrm>
            <a:off x="1028700" y="33147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48" name="Text Box 40"/>
          <p:cNvSpPr txBox="1">
            <a:spLocks noChangeArrowheads="1"/>
          </p:cNvSpPr>
          <p:nvPr/>
        </p:nvSpPr>
        <p:spPr bwMode="auto">
          <a:xfrm>
            <a:off x="1333500" y="33260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F</a:t>
            </a:r>
          </a:p>
        </p:txBody>
      </p:sp>
      <p:sp>
        <p:nvSpPr>
          <p:cNvPr id="939049" name="Rectangle 41"/>
          <p:cNvSpPr>
            <a:spLocks noChangeArrowheads="1"/>
          </p:cNvSpPr>
          <p:nvPr/>
        </p:nvSpPr>
        <p:spPr bwMode="auto">
          <a:xfrm>
            <a:off x="2349500" y="33147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50" name="Text Box 42"/>
          <p:cNvSpPr txBox="1">
            <a:spLocks noChangeArrowheads="1"/>
          </p:cNvSpPr>
          <p:nvPr/>
        </p:nvSpPr>
        <p:spPr bwMode="auto">
          <a:xfrm>
            <a:off x="2349500" y="33260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solidFill>
                  <a:srgbClr val="000000"/>
                </a:solidFill>
              </a:rPr>
              <a:t>Moves the cursor forward one character.</a:t>
            </a:r>
          </a:p>
        </p:txBody>
      </p:sp>
      <p:sp>
        <p:nvSpPr>
          <p:cNvPr id="939051" name="Rectangle 43"/>
          <p:cNvSpPr>
            <a:spLocks noChangeArrowheads="1"/>
          </p:cNvSpPr>
          <p:nvPr/>
        </p:nvSpPr>
        <p:spPr bwMode="auto">
          <a:xfrm>
            <a:off x="1028700" y="37592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52" name="Text Box 44"/>
          <p:cNvSpPr txBox="1">
            <a:spLocks noChangeArrowheads="1"/>
          </p:cNvSpPr>
          <p:nvPr/>
        </p:nvSpPr>
        <p:spPr bwMode="auto">
          <a:xfrm>
            <a:off x="1333500" y="37705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a:t>
            </a:r>
          </a:p>
        </p:txBody>
      </p:sp>
      <p:sp>
        <p:nvSpPr>
          <p:cNvPr id="939053" name="Rectangle 45"/>
          <p:cNvSpPr>
            <a:spLocks noChangeArrowheads="1"/>
          </p:cNvSpPr>
          <p:nvPr/>
        </p:nvSpPr>
        <p:spPr bwMode="auto">
          <a:xfrm>
            <a:off x="2349500" y="37592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54" name="Text Box 46"/>
          <p:cNvSpPr txBox="1">
            <a:spLocks noChangeArrowheads="1"/>
          </p:cNvSpPr>
          <p:nvPr/>
        </p:nvSpPr>
        <p:spPr bwMode="auto">
          <a:xfrm>
            <a:off x="2349500" y="37705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solidFill>
                  <a:srgbClr val="000000"/>
                </a:solidFill>
              </a:rPr>
              <a:t>Moves the cursor backward one character.</a:t>
            </a:r>
          </a:p>
        </p:txBody>
      </p:sp>
      <p:sp>
        <p:nvSpPr>
          <p:cNvPr id="939055" name="Rectangle 47"/>
          <p:cNvSpPr>
            <a:spLocks noChangeArrowheads="1"/>
          </p:cNvSpPr>
          <p:nvPr/>
        </p:nvSpPr>
        <p:spPr bwMode="auto">
          <a:xfrm>
            <a:off x="1028700" y="42037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56" name="Text Box 48"/>
          <p:cNvSpPr txBox="1">
            <a:spLocks noChangeArrowheads="1"/>
          </p:cNvSpPr>
          <p:nvPr/>
        </p:nvSpPr>
        <p:spPr bwMode="auto">
          <a:xfrm>
            <a:off x="1333500" y="42150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D</a:t>
            </a:r>
          </a:p>
        </p:txBody>
      </p:sp>
      <p:sp>
        <p:nvSpPr>
          <p:cNvPr id="939057" name="Rectangle 49"/>
          <p:cNvSpPr>
            <a:spLocks noChangeArrowheads="1"/>
          </p:cNvSpPr>
          <p:nvPr/>
        </p:nvSpPr>
        <p:spPr bwMode="auto">
          <a:xfrm>
            <a:off x="2349500" y="42037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58" name="Text Box 50"/>
          <p:cNvSpPr txBox="1">
            <a:spLocks noChangeArrowheads="1"/>
          </p:cNvSpPr>
          <p:nvPr/>
        </p:nvSpPr>
        <p:spPr bwMode="auto">
          <a:xfrm>
            <a:off x="2349500" y="42150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solidFill>
                  <a:srgbClr val="000000"/>
                </a:solidFill>
              </a:rPr>
              <a:t>Deletes the character after the cursor.</a:t>
            </a:r>
          </a:p>
        </p:txBody>
      </p:sp>
      <p:sp>
        <p:nvSpPr>
          <p:cNvPr id="939059" name="Rectangle 51"/>
          <p:cNvSpPr>
            <a:spLocks noChangeArrowheads="1"/>
          </p:cNvSpPr>
          <p:nvPr/>
        </p:nvSpPr>
        <p:spPr bwMode="auto">
          <a:xfrm>
            <a:off x="1028700" y="4648200"/>
            <a:ext cx="13335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60" name="Text Box 52"/>
          <p:cNvSpPr txBox="1">
            <a:spLocks noChangeArrowheads="1"/>
          </p:cNvSpPr>
          <p:nvPr/>
        </p:nvSpPr>
        <p:spPr bwMode="auto">
          <a:xfrm>
            <a:off x="1333500" y="4659540"/>
            <a:ext cx="7239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Q</a:t>
            </a:r>
          </a:p>
        </p:txBody>
      </p:sp>
      <p:sp>
        <p:nvSpPr>
          <p:cNvPr id="939061" name="Rectangle 53"/>
          <p:cNvSpPr>
            <a:spLocks noChangeArrowheads="1"/>
          </p:cNvSpPr>
          <p:nvPr/>
        </p:nvSpPr>
        <p:spPr bwMode="auto">
          <a:xfrm>
            <a:off x="2349500" y="4648200"/>
            <a:ext cx="5791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39062" name="Text Box 54"/>
          <p:cNvSpPr txBox="1">
            <a:spLocks noChangeArrowheads="1"/>
          </p:cNvSpPr>
          <p:nvPr/>
        </p:nvSpPr>
        <p:spPr bwMode="auto">
          <a:xfrm>
            <a:off x="2349500" y="4659540"/>
            <a:ext cx="5613400" cy="3968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a:solidFill>
                  <a:srgbClr val="000000"/>
                </a:solidFill>
              </a:rPr>
              <a:t>Exits from the editor.</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4720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Complexity of the Editor Operations</a:t>
            </a:r>
            <a:endParaRPr lang="en-US" dirty="0">
              <a:solidFill>
                <a:schemeClr val="tx1"/>
              </a:solidFill>
            </a:endParaRPr>
          </a:p>
        </p:txBody>
      </p:sp>
      <p:grpSp>
        <p:nvGrpSpPr>
          <p:cNvPr id="2" name="Group 55"/>
          <p:cNvGrpSpPr>
            <a:grpSpLocks/>
          </p:cNvGrpSpPr>
          <p:nvPr/>
        </p:nvGrpSpPr>
        <p:grpSpPr bwMode="auto">
          <a:xfrm>
            <a:off x="927100" y="1651000"/>
            <a:ext cx="7620000" cy="457200"/>
            <a:chOff x="480" y="1152"/>
            <a:chExt cx="4800" cy="417"/>
          </a:xfrm>
        </p:grpSpPr>
        <p:sp>
          <p:nvSpPr>
            <p:cNvPr id="947256" name="Rectangle 56"/>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F</a:t>
              </a:r>
              <a:endParaRPr lang="en-US" sz="1600">
                <a:solidFill>
                  <a:srgbClr val="000000"/>
                </a:solidFill>
                <a:latin typeface="Courier New" charset="0"/>
              </a:endParaRPr>
            </a:p>
          </p:txBody>
        </p:sp>
        <p:sp>
          <p:nvSpPr>
            <p:cNvPr id="947257" name="Rectangle 57"/>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moveCursorForward()</a:t>
              </a:r>
              <a:endParaRPr lang="en-US" sz="1600">
                <a:solidFill>
                  <a:srgbClr val="000000"/>
                </a:solidFill>
                <a:latin typeface="Courier New" charset="0"/>
              </a:endParaRPr>
            </a:p>
          </p:txBody>
        </p:sp>
        <p:sp>
          <p:nvSpPr>
            <p:cNvPr id="947258" name="Rectangle 58"/>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endParaRPr lang="en-US" sz="2000" b="0" i="1">
                <a:solidFill>
                  <a:srgbClr val="000000"/>
                </a:solidFill>
              </a:endParaRPr>
            </a:p>
          </p:txBody>
        </p:sp>
        <p:sp>
          <p:nvSpPr>
            <p:cNvPr id="947259" name="Rectangle 59"/>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sp>
          <p:nvSpPr>
            <p:cNvPr id="947260" name="Rectangle 60"/>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grpSp>
      <p:grpSp>
        <p:nvGrpSpPr>
          <p:cNvPr id="3" name="Group 61"/>
          <p:cNvGrpSpPr>
            <a:grpSpLocks/>
          </p:cNvGrpSpPr>
          <p:nvPr/>
        </p:nvGrpSpPr>
        <p:grpSpPr bwMode="auto">
          <a:xfrm>
            <a:off x="927100" y="2108200"/>
            <a:ext cx="7620000" cy="457200"/>
            <a:chOff x="480" y="1152"/>
            <a:chExt cx="4800" cy="417"/>
          </a:xfrm>
        </p:grpSpPr>
        <p:sp>
          <p:nvSpPr>
            <p:cNvPr id="947262" name="Rectangle 62"/>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B</a:t>
              </a:r>
              <a:endParaRPr lang="en-US" sz="1600">
                <a:solidFill>
                  <a:srgbClr val="000000"/>
                </a:solidFill>
                <a:latin typeface="Courier New" charset="0"/>
              </a:endParaRPr>
            </a:p>
          </p:txBody>
        </p:sp>
        <p:sp>
          <p:nvSpPr>
            <p:cNvPr id="947263" name="Rectangle 63"/>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moveCursorBackward()</a:t>
              </a:r>
              <a:endParaRPr lang="en-US" sz="1600">
                <a:solidFill>
                  <a:srgbClr val="000000"/>
                </a:solidFill>
                <a:latin typeface="Courier New" charset="0"/>
              </a:endParaRPr>
            </a:p>
          </p:txBody>
        </p:sp>
        <p:sp>
          <p:nvSpPr>
            <p:cNvPr id="947264" name="Rectangle 64"/>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endParaRPr lang="en-US" sz="2000" b="0" i="1">
                <a:solidFill>
                  <a:srgbClr val="000000"/>
                </a:solidFill>
              </a:endParaRPr>
            </a:p>
          </p:txBody>
        </p:sp>
        <p:sp>
          <p:nvSpPr>
            <p:cNvPr id="947265" name="Rectangle 65"/>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sp>
          <p:nvSpPr>
            <p:cNvPr id="947266" name="Rectangle 66"/>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grpSp>
      <p:grpSp>
        <p:nvGrpSpPr>
          <p:cNvPr id="4" name="Group 67"/>
          <p:cNvGrpSpPr>
            <a:grpSpLocks/>
          </p:cNvGrpSpPr>
          <p:nvPr/>
        </p:nvGrpSpPr>
        <p:grpSpPr bwMode="auto">
          <a:xfrm>
            <a:off x="927100" y="2563813"/>
            <a:ext cx="7620000" cy="457200"/>
            <a:chOff x="480" y="1152"/>
            <a:chExt cx="4800" cy="417"/>
          </a:xfrm>
        </p:grpSpPr>
        <p:sp>
          <p:nvSpPr>
            <p:cNvPr id="947268" name="Rectangle 68"/>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J</a:t>
              </a:r>
              <a:endParaRPr lang="en-US" sz="1600">
                <a:solidFill>
                  <a:srgbClr val="000000"/>
                </a:solidFill>
                <a:latin typeface="Courier New" charset="0"/>
              </a:endParaRPr>
            </a:p>
          </p:txBody>
        </p:sp>
        <p:sp>
          <p:nvSpPr>
            <p:cNvPr id="947269" name="Rectangle 69"/>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moveCursorToStart()</a:t>
              </a:r>
              <a:endParaRPr lang="en-US" sz="1600">
                <a:solidFill>
                  <a:srgbClr val="000000"/>
                </a:solidFill>
                <a:latin typeface="Courier New" charset="0"/>
              </a:endParaRPr>
            </a:p>
          </p:txBody>
        </p:sp>
        <p:sp>
          <p:nvSpPr>
            <p:cNvPr id="947270" name="Rectangle 70"/>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endParaRPr lang="en-US" sz="2000" b="0" i="1">
                <a:solidFill>
                  <a:srgbClr val="000000"/>
                </a:solidFill>
              </a:endParaRPr>
            </a:p>
          </p:txBody>
        </p:sp>
        <p:sp>
          <p:nvSpPr>
            <p:cNvPr id="947271" name="Rectangle 71"/>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sp>
          <p:nvSpPr>
            <p:cNvPr id="947272" name="Rectangle 72"/>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grpSp>
      <p:grpSp>
        <p:nvGrpSpPr>
          <p:cNvPr id="5" name="Group 73"/>
          <p:cNvGrpSpPr>
            <a:grpSpLocks/>
          </p:cNvGrpSpPr>
          <p:nvPr/>
        </p:nvGrpSpPr>
        <p:grpSpPr bwMode="auto">
          <a:xfrm>
            <a:off x="927100" y="3019425"/>
            <a:ext cx="7620000" cy="457200"/>
            <a:chOff x="480" y="1152"/>
            <a:chExt cx="4800" cy="417"/>
          </a:xfrm>
        </p:grpSpPr>
        <p:sp>
          <p:nvSpPr>
            <p:cNvPr id="947274" name="Rectangle 74"/>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Z</a:t>
              </a:r>
              <a:endParaRPr lang="en-US" sz="1600">
                <a:solidFill>
                  <a:srgbClr val="000000"/>
                </a:solidFill>
                <a:latin typeface="Courier New" charset="0"/>
              </a:endParaRPr>
            </a:p>
          </p:txBody>
        </p:sp>
        <p:sp>
          <p:nvSpPr>
            <p:cNvPr id="947275" name="Rectangle 75"/>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moveCursorToEnd()</a:t>
              </a:r>
              <a:endParaRPr lang="en-US" sz="1600">
                <a:solidFill>
                  <a:srgbClr val="000000"/>
                </a:solidFill>
                <a:latin typeface="Courier New" charset="0"/>
              </a:endParaRPr>
            </a:p>
          </p:txBody>
        </p:sp>
        <p:sp>
          <p:nvSpPr>
            <p:cNvPr id="947276" name="Rectangle 76"/>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endParaRPr lang="en-US" sz="2000" b="0" i="1">
                <a:solidFill>
                  <a:srgbClr val="000000"/>
                </a:solidFill>
              </a:endParaRPr>
            </a:p>
          </p:txBody>
        </p:sp>
        <p:sp>
          <p:nvSpPr>
            <p:cNvPr id="947277" name="Rectangle 77"/>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sp>
          <p:nvSpPr>
            <p:cNvPr id="947278" name="Rectangle 78"/>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grpSp>
      <p:grpSp>
        <p:nvGrpSpPr>
          <p:cNvPr id="6" name="Group 79"/>
          <p:cNvGrpSpPr>
            <a:grpSpLocks/>
          </p:cNvGrpSpPr>
          <p:nvPr/>
        </p:nvGrpSpPr>
        <p:grpSpPr bwMode="auto">
          <a:xfrm>
            <a:off x="927100" y="3475038"/>
            <a:ext cx="7620000" cy="457200"/>
            <a:chOff x="480" y="1152"/>
            <a:chExt cx="4800" cy="417"/>
          </a:xfrm>
        </p:grpSpPr>
        <p:sp>
          <p:nvSpPr>
            <p:cNvPr id="947280" name="Rectangle 80"/>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I</a:t>
              </a:r>
              <a:endParaRPr lang="en-US" sz="1600">
                <a:solidFill>
                  <a:srgbClr val="000000"/>
                </a:solidFill>
                <a:latin typeface="Courier New" charset="0"/>
              </a:endParaRPr>
            </a:p>
          </p:txBody>
        </p:sp>
        <p:sp>
          <p:nvSpPr>
            <p:cNvPr id="947281" name="Rectangle 81"/>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insertCharacter(ch)</a:t>
              </a:r>
              <a:endParaRPr lang="en-US" sz="1600">
                <a:solidFill>
                  <a:srgbClr val="000000"/>
                </a:solidFill>
                <a:latin typeface="Courier New" charset="0"/>
              </a:endParaRPr>
            </a:p>
          </p:txBody>
        </p:sp>
        <p:sp>
          <p:nvSpPr>
            <p:cNvPr id="947282" name="Rectangle 82"/>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sp>
          <p:nvSpPr>
            <p:cNvPr id="947283" name="Rectangle 83"/>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sp>
          <p:nvSpPr>
            <p:cNvPr id="947284" name="Rectangle 84"/>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grpSp>
      <p:grpSp>
        <p:nvGrpSpPr>
          <p:cNvPr id="7" name="Group 85"/>
          <p:cNvGrpSpPr>
            <a:grpSpLocks/>
          </p:cNvGrpSpPr>
          <p:nvPr/>
        </p:nvGrpSpPr>
        <p:grpSpPr bwMode="auto">
          <a:xfrm>
            <a:off x="927100" y="3930650"/>
            <a:ext cx="7620000" cy="457200"/>
            <a:chOff x="480" y="1152"/>
            <a:chExt cx="4800" cy="417"/>
          </a:xfrm>
        </p:grpSpPr>
        <p:sp>
          <p:nvSpPr>
            <p:cNvPr id="947286" name="Rectangle 86"/>
            <p:cNvSpPr>
              <a:spLocks noChangeArrowheads="1"/>
            </p:cNvSpPr>
            <p:nvPr/>
          </p:nvSpPr>
          <p:spPr bwMode="auto">
            <a:xfrm>
              <a:off x="480" y="1152"/>
              <a:ext cx="304"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800">
                  <a:solidFill>
                    <a:srgbClr val="000000"/>
                  </a:solidFill>
                  <a:latin typeface="Courier New" charset="0"/>
                </a:rPr>
                <a:t>D</a:t>
              </a:r>
              <a:endParaRPr lang="en-US" sz="1600">
                <a:solidFill>
                  <a:srgbClr val="000000"/>
                </a:solidFill>
                <a:latin typeface="Courier New" charset="0"/>
              </a:endParaRPr>
            </a:p>
          </p:txBody>
        </p:sp>
        <p:sp>
          <p:nvSpPr>
            <p:cNvPr id="947287" name="Rectangle 87"/>
            <p:cNvSpPr>
              <a:spLocks noChangeArrowheads="1"/>
            </p:cNvSpPr>
            <p:nvPr/>
          </p:nvSpPr>
          <p:spPr bwMode="auto">
            <a:xfrm>
              <a:off x="784" y="1152"/>
              <a:ext cx="2210"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1800">
                  <a:solidFill>
                    <a:srgbClr val="000000"/>
                  </a:solidFill>
                  <a:latin typeface="Courier New" charset="0"/>
                </a:rPr>
                <a:t> deleteCharacter()</a:t>
              </a:r>
              <a:endParaRPr lang="en-US" sz="1600">
                <a:solidFill>
                  <a:srgbClr val="000000"/>
                </a:solidFill>
                <a:latin typeface="Courier New" charset="0"/>
              </a:endParaRPr>
            </a:p>
          </p:txBody>
        </p:sp>
        <p:sp>
          <p:nvSpPr>
            <p:cNvPr id="947288" name="Rectangle 88"/>
            <p:cNvSpPr>
              <a:spLocks noChangeArrowheads="1"/>
            </p:cNvSpPr>
            <p:nvPr/>
          </p:nvSpPr>
          <p:spPr bwMode="auto">
            <a:xfrm>
              <a:off x="298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a:t>
              </a:r>
              <a:r>
                <a:rPr lang="en-US" sz="2000" b="0" i="1">
                  <a:solidFill>
                    <a:srgbClr val="000000"/>
                  </a:solidFill>
                </a:rPr>
                <a:t>N</a:t>
              </a:r>
              <a:r>
                <a:rPr lang="en-US" sz="2000" b="0">
                  <a:solidFill>
                    <a:srgbClr val="000000"/>
                  </a:solidFill>
                </a:rPr>
                <a:t>)</a:t>
              </a:r>
            </a:p>
          </p:txBody>
        </p:sp>
        <p:sp>
          <p:nvSpPr>
            <p:cNvPr id="947289" name="Rectangle 89"/>
            <p:cNvSpPr>
              <a:spLocks noChangeArrowheads="1"/>
            </p:cNvSpPr>
            <p:nvPr/>
          </p:nvSpPr>
          <p:spPr bwMode="auto">
            <a:xfrm>
              <a:off x="3744"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sp>
          <p:nvSpPr>
            <p:cNvPr id="947290" name="Rectangle 90"/>
            <p:cNvSpPr>
              <a:spLocks noChangeArrowheads="1"/>
            </p:cNvSpPr>
            <p:nvPr/>
          </p:nvSpPr>
          <p:spPr bwMode="auto">
            <a:xfrm>
              <a:off x="4512" y="1152"/>
              <a:ext cx="768"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i="1">
                  <a:solidFill>
                    <a:srgbClr val="000000"/>
                  </a:solidFill>
                </a:rPr>
                <a:t>O</a:t>
              </a:r>
              <a:r>
                <a:rPr lang="en-US" sz="2000" b="0">
                  <a:solidFill>
                    <a:srgbClr val="000000"/>
                  </a:solidFill>
                </a:rPr>
                <a:t>(1)</a:t>
              </a:r>
            </a:p>
          </p:txBody>
        </p:sp>
      </p:grpSp>
      <p:sp>
        <p:nvSpPr>
          <p:cNvPr id="947291" name="Text Box 91"/>
          <p:cNvSpPr txBox="1">
            <a:spLocks noChangeArrowheads="1"/>
          </p:cNvSpPr>
          <p:nvPr/>
        </p:nvSpPr>
        <p:spPr bwMode="auto">
          <a:xfrm>
            <a:off x="4889500" y="1295400"/>
            <a:ext cx="12192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i="1">
                <a:solidFill>
                  <a:srgbClr val="000000"/>
                </a:solidFill>
              </a:rPr>
              <a:t>array</a:t>
            </a:r>
          </a:p>
        </p:txBody>
      </p:sp>
      <p:sp>
        <p:nvSpPr>
          <p:cNvPr id="947292" name="Text Box 92"/>
          <p:cNvSpPr txBox="1">
            <a:spLocks noChangeArrowheads="1"/>
          </p:cNvSpPr>
          <p:nvPr/>
        </p:nvSpPr>
        <p:spPr bwMode="auto">
          <a:xfrm>
            <a:off x="6108700" y="1295400"/>
            <a:ext cx="12192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i="1">
                <a:solidFill>
                  <a:srgbClr val="000000"/>
                </a:solidFill>
              </a:rPr>
              <a:t>stack</a:t>
            </a:r>
          </a:p>
        </p:txBody>
      </p:sp>
      <p:sp>
        <p:nvSpPr>
          <p:cNvPr id="947293" name="Text Box 93"/>
          <p:cNvSpPr txBox="1">
            <a:spLocks noChangeArrowheads="1"/>
          </p:cNvSpPr>
          <p:nvPr/>
        </p:nvSpPr>
        <p:spPr bwMode="auto">
          <a:xfrm>
            <a:off x="7327900" y="1295400"/>
            <a:ext cx="12192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i="1">
                <a:solidFill>
                  <a:srgbClr val="000000"/>
                </a:solidFill>
              </a:rPr>
              <a:t>list</a:t>
            </a:r>
          </a:p>
        </p:txBody>
      </p:sp>
      <p:sp>
        <p:nvSpPr>
          <p:cNvPr id="947295" name="Rectangle 95">
            <a:hlinkClick r:id="rId3" action="ppaction://hlinkpres?slideindex=2&amp;slidetitle=Exercise: Define a Stack of Characters"/>
          </p:cNvPr>
          <p:cNvSpPr>
            <a:spLocks noChangeArrowheads="1"/>
          </p:cNvSpPr>
          <p:nvPr/>
        </p:nvSpPr>
        <p:spPr bwMode="auto">
          <a:xfrm>
            <a:off x="482600" y="4616450"/>
            <a:ext cx="8164513"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Is it possible to reimplement the editor buffer so that all six of these operations run in constant time?</a:t>
            </a:r>
          </a:p>
        </p:txBody>
      </p:sp>
      <p:sp>
        <p:nvSpPr>
          <p:cNvPr id="947296" name="Rectangle 96">
            <a:hlinkClick r:id="rId3" action="ppaction://hlinkpres?slideindex=2&amp;slidetitle=Exercise: Define a Stack of Characters"/>
          </p:cNvPr>
          <p:cNvSpPr>
            <a:spLocks noChangeArrowheads="1"/>
          </p:cNvSpPr>
          <p:nvPr/>
        </p:nvSpPr>
        <p:spPr bwMode="auto">
          <a:xfrm>
            <a:off x="484188" y="5416550"/>
            <a:ext cx="8164512"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answer is yes, and you </a:t>
            </a:r>
            <a:r>
              <a:rPr lang="en-US" sz="2400" b="0" dirty="0">
                <a:solidFill>
                  <a:srgbClr val="000000"/>
                </a:solidFill>
              </a:rPr>
              <a:t>will have the opportunity to</a:t>
            </a:r>
            <a:r>
              <a:rPr lang="en-US" sz="2400" b="0" dirty="0" smtClean="0">
                <a:solidFill>
                  <a:srgbClr val="000000"/>
                </a:solidFill>
              </a:rPr>
              <a:t> write the necessary </a:t>
            </a:r>
            <a:r>
              <a:rPr lang="en-US" sz="2400" b="0" smtClean="0">
                <a:solidFill>
                  <a:srgbClr val="000000"/>
                </a:solidFill>
              </a:rPr>
              <a:t>code for next </a:t>
            </a:r>
            <a:r>
              <a:rPr lang="en-US" sz="2400" b="0" dirty="0">
                <a:solidFill>
                  <a:srgbClr val="000000"/>
                </a:solidFill>
              </a:rPr>
              <a:t>week’s section.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472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4729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7295" grpId="0" build="p" autoUpdateAnimBg="0"/>
      <p:bldP spid="947296" grpId="0" build="p" autoUpdateAnimBg="0"/>
    </p:bld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431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EditorBuffer</a:t>
            </a:r>
            <a:r>
              <a:rPr lang="en-US" sz="4000" dirty="0">
                <a:solidFill>
                  <a:srgbClr val="FF0000"/>
                </a:solidFill>
              </a:rPr>
              <a:t> Class</a:t>
            </a:r>
            <a:endParaRPr lang="en-US" dirty="0">
              <a:solidFill>
                <a:schemeClr val="tx1"/>
              </a:solidFill>
            </a:endParaRPr>
          </a:p>
        </p:txBody>
      </p:sp>
      <p:sp>
        <p:nvSpPr>
          <p:cNvPr id="943107" name="Rectangle 3">
            <a:hlinkClick r:id="rId3" action="ppaction://hlinkpres?slideindex=2&amp;slidetitle=Exercise: Define a Stack of Characters"/>
          </p:cNvPr>
          <p:cNvSpPr>
            <a:spLocks noChangeArrowheads="1"/>
          </p:cNvSpPr>
          <p:nvPr/>
        </p:nvSpPr>
        <p:spPr bwMode="auto">
          <a:xfrm>
            <a:off x="482600" y="1231900"/>
            <a:ext cx="8164513" cy="673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a:t>
            </a:r>
            <a:r>
              <a:rPr lang="en-US" sz="2000" dirty="0" err="1">
                <a:solidFill>
                  <a:srgbClr val="000000"/>
                </a:solidFill>
                <a:latin typeface="Courier New" charset="0"/>
              </a:rPr>
              <a:t>EditorBuffer</a:t>
            </a:r>
            <a:r>
              <a:rPr lang="en-US" sz="2400" b="0" dirty="0">
                <a:solidFill>
                  <a:srgbClr val="000000"/>
                </a:solidFill>
              </a:rPr>
              <a:t> class supports the following operations:</a:t>
            </a:r>
          </a:p>
        </p:txBody>
      </p:sp>
      <p:grpSp>
        <p:nvGrpSpPr>
          <p:cNvPr id="2" name="Group 32"/>
          <p:cNvGrpSpPr>
            <a:grpSpLocks/>
          </p:cNvGrpSpPr>
          <p:nvPr/>
        </p:nvGrpSpPr>
        <p:grpSpPr bwMode="auto">
          <a:xfrm>
            <a:off x="495300" y="1828800"/>
            <a:ext cx="8153400" cy="661988"/>
            <a:chOff x="288" y="1103"/>
            <a:chExt cx="5136" cy="417"/>
          </a:xfrm>
        </p:grpSpPr>
        <p:sp>
          <p:nvSpPr>
            <p:cNvPr id="943137" name="Rectangle 33"/>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38" name="Text Box 34"/>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buffer.moveCursorForward</a:t>
              </a:r>
              <a:r>
                <a:rPr lang="en-US" sz="2000" dirty="0">
                  <a:solidFill>
                    <a:srgbClr val="000000"/>
                  </a:solidFill>
                  <a:latin typeface="Courier New" charset="0"/>
                </a:rPr>
                <a:t>()</a:t>
              </a:r>
            </a:p>
          </p:txBody>
        </p:sp>
        <p:sp>
          <p:nvSpPr>
            <p:cNvPr id="943139" name="Text Box 35"/>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Moves the cursor forward one character (does nothing if it’s at the end).</a:t>
              </a:r>
            </a:p>
          </p:txBody>
        </p:sp>
      </p:grpSp>
      <p:grpSp>
        <p:nvGrpSpPr>
          <p:cNvPr id="3" name="Group 36"/>
          <p:cNvGrpSpPr>
            <a:grpSpLocks/>
          </p:cNvGrpSpPr>
          <p:nvPr/>
        </p:nvGrpSpPr>
        <p:grpSpPr bwMode="auto">
          <a:xfrm>
            <a:off x="495300" y="2476500"/>
            <a:ext cx="8153400" cy="674688"/>
            <a:chOff x="288" y="1511"/>
            <a:chExt cx="5136" cy="425"/>
          </a:xfrm>
        </p:grpSpPr>
        <p:sp>
          <p:nvSpPr>
            <p:cNvPr id="943141" name="Rectangle 37"/>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42" name="Text Box 38"/>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buffer.moveCursorBackward()</a:t>
              </a:r>
            </a:p>
          </p:txBody>
        </p:sp>
        <p:sp>
          <p:nvSpPr>
            <p:cNvPr id="943143" name="Text Box 39"/>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Moves the cursor backward one character (does nothing if it’s at the beginning).</a:t>
              </a:r>
            </a:p>
          </p:txBody>
        </p:sp>
      </p:grpSp>
      <p:grpSp>
        <p:nvGrpSpPr>
          <p:cNvPr id="4" name="Group 40"/>
          <p:cNvGrpSpPr>
            <a:grpSpLocks/>
          </p:cNvGrpSpPr>
          <p:nvPr/>
        </p:nvGrpSpPr>
        <p:grpSpPr bwMode="auto">
          <a:xfrm>
            <a:off x="495300" y="3136900"/>
            <a:ext cx="8153400" cy="661988"/>
            <a:chOff x="288" y="1103"/>
            <a:chExt cx="5136" cy="417"/>
          </a:xfrm>
        </p:grpSpPr>
        <p:sp>
          <p:nvSpPr>
            <p:cNvPr id="943145" name="Rectangle 41"/>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46" name="Text Box 42"/>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buffer.moveCursorToStart()</a:t>
              </a:r>
            </a:p>
          </p:txBody>
        </p:sp>
        <p:sp>
          <p:nvSpPr>
            <p:cNvPr id="943147" name="Text Box 43"/>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Moves the cursor to the beginning of the buffer.</a:t>
              </a:r>
            </a:p>
          </p:txBody>
        </p:sp>
      </p:grpSp>
      <p:grpSp>
        <p:nvGrpSpPr>
          <p:cNvPr id="5" name="Group 44"/>
          <p:cNvGrpSpPr>
            <a:grpSpLocks/>
          </p:cNvGrpSpPr>
          <p:nvPr/>
        </p:nvGrpSpPr>
        <p:grpSpPr bwMode="auto">
          <a:xfrm>
            <a:off x="495300" y="3784600"/>
            <a:ext cx="8153400" cy="674688"/>
            <a:chOff x="288" y="1511"/>
            <a:chExt cx="5136" cy="425"/>
          </a:xfrm>
        </p:grpSpPr>
        <p:sp>
          <p:nvSpPr>
            <p:cNvPr id="943149" name="Rectangle 45"/>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50" name="Text Box 46"/>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buffer.moveCursorToEnd()</a:t>
              </a:r>
            </a:p>
          </p:txBody>
        </p:sp>
        <p:sp>
          <p:nvSpPr>
            <p:cNvPr id="943151" name="Text Box 47"/>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Moves the cursor to the end of the buffer.</a:t>
              </a:r>
            </a:p>
          </p:txBody>
        </p:sp>
      </p:grpSp>
      <p:grpSp>
        <p:nvGrpSpPr>
          <p:cNvPr id="6" name="Group 48"/>
          <p:cNvGrpSpPr>
            <a:grpSpLocks/>
          </p:cNvGrpSpPr>
          <p:nvPr/>
        </p:nvGrpSpPr>
        <p:grpSpPr bwMode="auto">
          <a:xfrm>
            <a:off x="495300" y="4445000"/>
            <a:ext cx="8153400" cy="674688"/>
            <a:chOff x="312" y="2856"/>
            <a:chExt cx="5136" cy="425"/>
          </a:xfrm>
        </p:grpSpPr>
        <p:sp>
          <p:nvSpPr>
            <p:cNvPr id="943153" name="Rectangle 49"/>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54" name="Text Box 50"/>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buffer.insertCharacter(ch)</a:t>
              </a:r>
            </a:p>
          </p:txBody>
        </p:sp>
        <p:sp>
          <p:nvSpPr>
            <p:cNvPr id="943155" name="Text Box 51"/>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Inserts the character </a:t>
              </a:r>
              <a:r>
                <a:rPr lang="en-US" sz="1600">
                  <a:solidFill>
                    <a:srgbClr val="000000"/>
                  </a:solidFill>
                  <a:latin typeface="Courier New" charset="0"/>
                </a:rPr>
                <a:t>ch</a:t>
              </a:r>
              <a:r>
                <a:rPr lang="en-US" sz="1800" b="0">
                  <a:solidFill>
                    <a:srgbClr val="000000"/>
                  </a:solidFill>
                </a:rPr>
                <a:t> at the cursor position and advances the cursor past it.</a:t>
              </a:r>
            </a:p>
          </p:txBody>
        </p:sp>
      </p:grpSp>
      <p:grpSp>
        <p:nvGrpSpPr>
          <p:cNvPr id="7" name="Group 52"/>
          <p:cNvGrpSpPr>
            <a:grpSpLocks/>
          </p:cNvGrpSpPr>
          <p:nvPr/>
        </p:nvGrpSpPr>
        <p:grpSpPr bwMode="auto">
          <a:xfrm>
            <a:off x="495300" y="5103813"/>
            <a:ext cx="8153400" cy="674687"/>
            <a:chOff x="312" y="2856"/>
            <a:chExt cx="5136" cy="425"/>
          </a:xfrm>
        </p:grpSpPr>
        <p:sp>
          <p:nvSpPr>
            <p:cNvPr id="943157" name="Rectangle 53"/>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58" name="Text Box 54"/>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buffer.deleteCharacter()</a:t>
              </a:r>
            </a:p>
          </p:txBody>
        </p:sp>
        <p:sp>
          <p:nvSpPr>
            <p:cNvPr id="943159" name="Text Box 55"/>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Deletes the character after the cursor, if any.</a:t>
              </a:r>
            </a:p>
          </p:txBody>
        </p:sp>
      </p:grpSp>
      <p:grpSp>
        <p:nvGrpSpPr>
          <p:cNvPr id="8" name="Group 56"/>
          <p:cNvGrpSpPr>
            <a:grpSpLocks/>
          </p:cNvGrpSpPr>
          <p:nvPr/>
        </p:nvGrpSpPr>
        <p:grpSpPr bwMode="auto">
          <a:xfrm>
            <a:off x="495300" y="5764213"/>
            <a:ext cx="8153400" cy="674687"/>
            <a:chOff x="312" y="2856"/>
            <a:chExt cx="5136" cy="425"/>
          </a:xfrm>
        </p:grpSpPr>
        <p:sp>
          <p:nvSpPr>
            <p:cNvPr id="943161" name="Rectangle 57"/>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943162" name="Text Box 58"/>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buffer.display()</a:t>
              </a:r>
            </a:p>
          </p:txBody>
        </p:sp>
        <p:sp>
          <p:nvSpPr>
            <p:cNvPr id="943163" name="Text Box 59"/>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Displays the buffer on </a:t>
              </a:r>
              <a:r>
                <a:rPr lang="en-US" sz="1600">
                  <a:solidFill>
                    <a:srgbClr val="000000"/>
                  </a:solidFill>
                  <a:latin typeface="Courier New" charset="0"/>
                </a:rPr>
                <a:t>cout</a:t>
              </a:r>
              <a:r>
                <a:rPr lang="en-US" sz="1800" b="0">
                  <a:solidFill>
                    <a:srgbClr val="000000"/>
                  </a:solidFill>
                </a:rPr>
                <a:t> (primarily for debugging).</a:t>
              </a: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4925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49251" name="Text Box 3"/>
          <p:cNvSpPr txBox="1">
            <a:spLocks noChangeArrowheads="1"/>
          </p:cNvSpPr>
          <p:nvPr/>
        </p:nvSpPr>
        <p:spPr bwMode="auto">
          <a:xfrm>
            <a:off x="355600" y="1193800"/>
            <a:ext cx="8440738" cy="515115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buffer.h</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defines the interface for an editor buffer class.</a:t>
            </a:r>
          </a:p>
          <a:p>
            <a:pPr>
              <a:lnSpc>
                <a:spcPct val="90000"/>
              </a:lnSpc>
            </a:pPr>
            <a:r>
              <a:rPr lang="en-US" dirty="0">
                <a:solidFill>
                  <a:srgbClr val="0000FF"/>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a:t>
            </a:r>
            <a:r>
              <a:rPr lang="en-US" dirty="0" err="1">
                <a:solidFill>
                  <a:srgbClr val="000000"/>
                </a:solidFill>
                <a:latin typeface="Courier New" charset="0"/>
              </a:rPr>
              <a:t>ifndef</a:t>
            </a:r>
            <a:r>
              <a:rPr lang="en-US" dirty="0">
                <a:solidFill>
                  <a:srgbClr val="000000"/>
                </a:solidFill>
                <a:latin typeface="Courier New" charset="0"/>
              </a:rPr>
              <a:t> _</a:t>
            </a:r>
            <a:r>
              <a:rPr lang="en-US" dirty="0" err="1">
                <a:solidFill>
                  <a:srgbClr val="000000"/>
                </a:solidFill>
                <a:latin typeface="Courier New" charset="0"/>
              </a:rPr>
              <a:t>buffer_h</a:t>
            </a:r>
            <a:endParaRPr lang="en-US" dirty="0">
              <a:solidFill>
                <a:srgbClr val="000000"/>
              </a:solidFill>
              <a:latin typeface="Courier New" charset="0"/>
            </a:endParaRPr>
          </a:p>
          <a:p>
            <a:pPr>
              <a:lnSpc>
                <a:spcPct val="90000"/>
              </a:lnSpc>
            </a:pPr>
            <a:r>
              <a:rPr lang="en-US" dirty="0">
                <a:solidFill>
                  <a:srgbClr val="000000"/>
                </a:solidFill>
                <a:latin typeface="Courier New" charset="0"/>
              </a:rPr>
              <a:t>#define _</a:t>
            </a:r>
            <a:r>
              <a:rPr lang="en-US" dirty="0" err="1">
                <a:solidFill>
                  <a:srgbClr val="000000"/>
                </a:solidFill>
                <a:latin typeface="Courier New" charset="0"/>
              </a:rPr>
              <a:t>buffer_h</a:t>
            </a:r>
            <a:endParaRPr lang="en-US" dirty="0">
              <a:solidFill>
                <a:srgbClr val="000000"/>
              </a:solidFill>
              <a:latin typeface="Courier New" charset="0"/>
            </a:endParaRPr>
          </a:p>
          <a:p>
            <a:pPr>
              <a:lnSpc>
                <a:spcPct val="90000"/>
              </a:lnSpc>
            </a:pPr>
            <a:endParaRPr lang="en-US" sz="1200" dirty="0">
              <a:solidFill>
                <a:srgbClr val="000000"/>
              </a:solidFill>
              <a:latin typeface="Courier New" charset="0"/>
            </a:endParaRPr>
          </a:p>
          <a:p>
            <a:pPr>
              <a:lnSpc>
                <a:spcPct val="90000"/>
              </a:lnSpc>
            </a:pPr>
            <a:r>
              <a:rPr lang="en-US" dirty="0">
                <a:solidFill>
                  <a:srgbClr val="000000"/>
                </a:solidFill>
                <a:latin typeface="Courier New" charset="0"/>
              </a:rPr>
              <a:t>class </a:t>
            </a:r>
            <a:r>
              <a:rPr lang="en-US" dirty="0" err="1">
                <a:solidFill>
                  <a:srgbClr val="000000"/>
                </a:solidFill>
                <a:latin typeface="Courier New" charset="0"/>
              </a:rPr>
              <a:t>EditorBuffer</a:t>
            </a:r>
            <a:r>
              <a:rPr lang="en-US" dirty="0">
                <a:solidFill>
                  <a:srgbClr val="000000"/>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public:</a:t>
            </a:r>
          </a:p>
          <a:p>
            <a:pPr>
              <a:lnSpc>
                <a:spcPct val="90000"/>
              </a:lnSpc>
            </a:pPr>
            <a:endParaRPr lang="en-US" sz="900"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Constructor: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Creates </a:t>
            </a:r>
            <a:r>
              <a:rPr lang="en-US" dirty="0">
                <a:solidFill>
                  <a:srgbClr val="0000FF"/>
                </a:solidFill>
                <a:latin typeface="Courier New" charset="0"/>
              </a:rPr>
              <a:t>an empty editor buffer.</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EditorBuffer</a:t>
            </a: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Destructor: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Frees </a:t>
            </a:r>
            <a:r>
              <a:rPr lang="en-US" dirty="0">
                <a:solidFill>
                  <a:srgbClr val="0000FF"/>
                </a:solidFill>
                <a:latin typeface="Courier New" charset="0"/>
              </a:rPr>
              <a:t>any storage associated with this buffer.</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a:solidFill>
                  <a:srgbClr val="000000"/>
                </a:solidFill>
                <a:latin typeface="Courier New" charset="0"/>
              </a:rPr>
              <a:t>EditorBuffer</a:t>
            </a:r>
            <a:r>
              <a:rPr lang="en-US" dirty="0">
                <a:solidFill>
                  <a:srgbClr val="000000"/>
                </a:solidFill>
                <a:latin typeface="Courier New" charset="0"/>
              </a:rPr>
              <a:t>();</a:t>
            </a:r>
          </a:p>
        </p:txBody>
      </p:sp>
      <p:sp>
        <p:nvSpPr>
          <p:cNvPr id="949252"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49253"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49254"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buffer.h</a:t>
            </a:r>
            <a:r>
              <a:rPr lang="en-US" sz="4000" dirty="0">
                <a:solidFill>
                  <a:srgbClr val="FF0000"/>
                </a:solidFill>
              </a:rPr>
              <a:t> Interface</a:t>
            </a:r>
          </a:p>
        </p:txBody>
      </p:sp>
      <p:sp>
        <p:nvSpPr>
          <p:cNvPr id="949255"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12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51299" name="Text Box 3"/>
          <p:cNvSpPr txBox="1">
            <a:spLocks noChangeArrowheads="1"/>
          </p:cNvSpPr>
          <p:nvPr/>
        </p:nvSpPr>
        <p:spPr bwMode="auto">
          <a:xfrm>
            <a:off x="355600" y="1196975"/>
            <a:ext cx="8440738" cy="515115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File: </a:t>
            </a:r>
            <a:r>
              <a:rPr lang="en-US" dirty="0" err="1">
                <a:solidFill>
                  <a:srgbClr val="0000FF"/>
                </a:solidFill>
                <a:latin typeface="Courier New" charset="0"/>
              </a:rPr>
              <a:t>buffer.h</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file defines the interface for an editor buffer class.</a:t>
            </a:r>
          </a:p>
          <a:p>
            <a:pPr>
              <a:lnSpc>
                <a:spcPct val="90000"/>
              </a:lnSpc>
            </a:pPr>
            <a:r>
              <a:rPr lang="en-US" dirty="0">
                <a:solidFill>
                  <a:srgbClr val="0000FF"/>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a:t>
            </a:r>
            <a:r>
              <a:rPr lang="en-US" dirty="0" err="1">
                <a:solidFill>
                  <a:srgbClr val="000000"/>
                </a:solidFill>
                <a:latin typeface="Courier New" charset="0"/>
              </a:rPr>
              <a:t>ifndef</a:t>
            </a:r>
            <a:r>
              <a:rPr lang="en-US" dirty="0">
                <a:solidFill>
                  <a:srgbClr val="000000"/>
                </a:solidFill>
                <a:latin typeface="Courier New" charset="0"/>
              </a:rPr>
              <a:t> _</a:t>
            </a:r>
            <a:r>
              <a:rPr lang="en-US" dirty="0" err="1">
                <a:solidFill>
                  <a:srgbClr val="000000"/>
                </a:solidFill>
                <a:latin typeface="Courier New" charset="0"/>
              </a:rPr>
              <a:t>buffer_h</a:t>
            </a:r>
            <a:endParaRPr lang="en-US" dirty="0">
              <a:solidFill>
                <a:srgbClr val="000000"/>
              </a:solidFill>
              <a:latin typeface="Courier New" charset="0"/>
            </a:endParaRPr>
          </a:p>
          <a:p>
            <a:pPr>
              <a:lnSpc>
                <a:spcPct val="90000"/>
              </a:lnSpc>
            </a:pPr>
            <a:r>
              <a:rPr lang="en-US" dirty="0">
                <a:solidFill>
                  <a:srgbClr val="000000"/>
                </a:solidFill>
                <a:latin typeface="Courier New" charset="0"/>
              </a:rPr>
              <a:t>#define _</a:t>
            </a:r>
            <a:r>
              <a:rPr lang="en-US" dirty="0" err="1">
                <a:solidFill>
                  <a:srgbClr val="000000"/>
                </a:solidFill>
                <a:latin typeface="Courier New" charset="0"/>
              </a:rPr>
              <a:t>buffer_h</a:t>
            </a:r>
            <a:endParaRPr lang="en-US" dirty="0">
              <a:solidFill>
                <a:srgbClr val="000000"/>
              </a:solidFill>
              <a:latin typeface="Courier New" charset="0"/>
            </a:endParaRPr>
          </a:p>
          <a:p>
            <a:pPr>
              <a:lnSpc>
                <a:spcPct val="90000"/>
              </a:lnSpc>
            </a:pPr>
            <a:endParaRPr lang="en-US" sz="1200" dirty="0">
              <a:solidFill>
                <a:srgbClr val="000000"/>
              </a:solidFill>
              <a:latin typeface="Courier New" charset="0"/>
            </a:endParaRPr>
          </a:p>
          <a:p>
            <a:pPr>
              <a:lnSpc>
                <a:spcPct val="90000"/>
              </a:lnSpc>
            </a:pPr>
            <a:r>
              <a:rPr lang="en-US" dirty="0">
                <a:solidFill>
                  <a:srgbClr val="000000"/>
                </a:solidFill>
                <a:latin typeface="Courier New" charset="0"/>
              </a:rPr>
              <a:t>class </a:t>
            </a:r>
            <a:r>
              <a:rPr lang="en-US" dirty="0" err="1">
                <a:solidFill>
                  <a:srgbClr val="000000"/>
                </a:solidFill>
                <a:latin typeface="Courier New" charset="0"/>
              </a:rPr>
              <a:t>EditorBuffer</a:t>
            </a:r>
            <a:r>
              <a:rPr lang="en-US" dirty="0">
                <a:solidFill>
                  <a:srgbClr val="000000"/>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public:</a:t>
            </a:r>
          </a:p>
          <a:p>
            <a:pPr>
              <a:lnSpc>
                <a:spcPct val="90000"/>
              </a:lnSpc>
            </a:pPr>
            <a:endParaRPr lang="en-US" sz="900"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Constructor: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Creates </a:t>
            </a:r>
            <a:r>
              <a:rPr lang="en-US" dirty="0">
                <a:solidFill>
                  <a:srgbClr val="0000FF"/>
                </a:solidFill>
                <a:latin typeface="Courier New" charset="0"/>
              </a:rPr>
              <a:t>an empty editor buffer.</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EditorBuffer</a:t>
            </a: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Destructor: ~</a:t>
            </a:r>
            <a:r>
              <a:rPr lang="en-US" dirty="0" err="1">
                <a:solidFill>
                  <a:srgbClr val="0000FF"/>
                </a:solidFill>
                <a:latin typeface="Courier New" charset="0"/>
              </a:rPr>
              <a:t>EditorBuffer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Frees </a:t>
            </a:r>
            <a:r>
              <a:rPr lang="en-US" dirty="0">
                <a:solidFill>
                  <a:srgbClr val="0000FF"/>
                </a:solidFill>
                <a:latin typeface="Courier New" charset="0"/>
              </a:rPr>
              <a:t>any storage associated with this buffer.</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a:t>
            </a:r>
            <a:r>
              <a:rPr lang="en-US" dirty="0" err="1">
                <a:solidFill>
                  <a:srgbClr val="000000"/>
                </a:solidFill>
                <a:latin typeface="Courier New" charset="0"/>
              </a:rPr>
              <a:t>EditorBuffer</a:t>
            </a: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51301"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1302" name="Text Box 6"/>
            <p:cNvSpPr txBox="1">
              <a:spLocks noChangeArrowheads="1"/>
            </p:cNvSpPr>
            <p:nvPr/>
          </p:nvSpPr>
          <p:spPr bwMode="auto">
            <a:xfrm>
              <a:off x="251" y="752"/>
              <a:ext cx="5261" cy="3009"/>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Methods: </a:t>
              </a:r>
              <a:r>
                <a:rPr lang="en-US" dirty="0" err="1">
                  <a:solidFill>
                    <a:srgbClr val="0000FF"/>
                  </a:solidFill>
                  <a:latin typeface="Courier New" charset="0"/>
                </a:rPr>
                <a:t>moveCursorForward</a:t>
              </a:r>
              <a:r>
                <a:rPr lang="en-US" dirty="0">
                  <a:solidFill>
                    <a:srgbClr val="0000FF"/>
                  </a:solidFill>
                  <a:latin typeface="Courier New" charset="0"/>
                </a:rPr>
                <a:t>, </a:t>
              </a:r>
              <a:r>
                <a:rPr lang="en-US" dirty="0" err="1">
                  <a:solidFill>
                    <a:srgbClr val="0000FF"/>
                  </a:solidFill>
                  <a:latin typeface="Courier New" charset="0"/>
                </a:rPr>
                <a:t>moveCursorBackward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buffer.moveCursorForward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r>
                <a:rPr lang="en-US" dirty="0" err="1">
                  <a:solidFill>
                    <a:srgbClr val="0000FF"/>
                  </a:solidFill>
                  <a:latin typeface="Courier New" charset="0"/>
                </a:rPr>
                <a:t>buffer.moveCursorBackward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functions move the cursor forward or backward one</a:t>
              </a:r>
            </a:p>
            <a:p>
              <a:pPr>
                <a:lnSpc>
                  <a:spcPct val="90000"/>
                </a:lnSpc>
              </a:pPr>
              <a:r>
                <a:rPr lang="en-US" dirty="0">
                  <a:solidFill>
                    <a:srgbClr val="0000FF"/>
                  </a:solidFill>
                  <a:latin typeface="Courier New" charset="0"/>
                </a:rPr>
                <a:t> * character, respectively.  If you call </a:t>
              </a:r>
              <a:r>
                <a:rPr lang="en-US" dirty="0" err="1">
                  <a:solidFill>
                    <a:srgbClr val="0000FF"/>
                  </a:solidFill>
                  <a:latin typeface="Courier New" charset="0"/>
                </a:rPr>
                <a:t>moveCursorForward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the end of the buffer or </a:t>
              </a:r>
              <a:r>
                <a:rPr lang="en-US" dirty="0" err="1">
                  <a:solidFill>
                    <a:srgbClr val="0000FF"/>
                  </a:solidFill>
                  <a:latin typeface="Courier New" charset="0"/>
                </a:rPr>
                <a:t>moveCursorBackward</a:t>
              </a:r>
              <a:r>
                <a:rPr lang="en-US" dirty="0">
                  <a:solidFill>
                    <a:srgbClr val="0000FF"/>
                  </a:solidFill>
                  <a:latin typeface="Courier New" charset="0"/>
                </a:rPr>
                <a:t> at the</a:t>
              </a:r>
            </a:p>
            <a:p>
              <a:pPr>
                <a:lnSpc>
                  <a:spcPct val="90000"/>
                </a:lnSpc>
              </a:pPr>
              <a:r>
                <a:rPr lang="en-US" dirty="0">
                  <a:solidFill>
                    <a:srgbClr val="0000FF"/>
                  </a:solidFill>
                  <a:latin typeface="Courier New" charset="0"/>
                </a:rPr>
                <a:t> * beginning, the function call has no effect.</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moveCursorForward</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moveCursorBackward</a:t>
              </a:r>
              <a:r>
                <a:rPr lang="en-US" dirty="0">
                  <a:solidFill>
                    <a:srgbClr val="000000"/>
                  </a:solidFill>
                  <a:latin typeface="Courier New" charset="0"/>
                </a:rPr>
                <a:t>();</a:t>
              </a:r>
            </a:p>
            <a:p>
              <a:pPr>
                <a:lnSpc>
                  <a:spcPct val="90000"/>
                </a:lnSpc>
              </a:pPr>
              <a:endParaRPr lang="en-US" sz="1200"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Methods: </a:t>
              </a:r>
              <a:r>
                <a:rPr lang="en-US" dirty="0" err="1">
                  <a:solidFill>
                    <a:srgbClr val="0000FF"/>
                  </a:solidFill>
                  <a:latin typeface="Courier New" charset="0"/>
                </a:rPr>
                <a:t>moveCursorToStart</a:t>
              </a:r>
              <a:r>
                <a:rPr lang="en-US" dirty="0">
                  <a:solidFill>
                    <a:srgbClr val="0000FF"/>
                  </a:solidFill>
                  <a:latin typeface="Courier New" charset="0"/>
                </a:rPr>
                <a:t>, </a:t>
              </a:r>
              <a:r>
                <a:rPr lang="en-US" dirty="0" err="1">
                  <a:solidFill>
                    <a:srgbClr val="0000FF"/>
                  </a:solidFill>
                  <a:latin typeface="Courier New" charset="0"/>
                </a:rPr>
                <a:t>moveCursorToEnd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buffer.moveCursorToStart</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r>
                <a:rPr lang="en-US" dirty="0" err="1">
                  <a:solidFill>
                    <a:srgbClr val="0000FF"/>
                  </a:solidFill>
                  <a:latin typeface="Courier New" charset="0"/>
                </a:rPr>
                <a:t>buffer.moveCursorToEnd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functions move the cursor to the start or the end of this</a:t>
              </a:r>
            </a:p>
            <a:p>
              <a:pPr>
                <a:lnSpc>
                  <a:spcPct val="90000"/>
                </a:lnSpc>
              </a:pPr>
              <a:r>
                <a:rPr lang="en-US" dirty="0">
                  <a:solidFill>
                    <a:srgbClr val="0000FF"/>
                  </a:solidFill>
                  <a:latin typeface="Courier New" charset="0"/>
                </a:rPr>
                <a:t> * buffer, respectively.</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moveCursorToStart</a:t>
              </a:r>
              <a:r>
                <a:rPr lang="en-US" dirty="0">
                  <a:solidFill>
                    <a:srgbClr val="000000"/>
                  </a:solidFill>
                  <a:latin typeface="Courier New" charset="0"/>
                </a:rPr>
                <a:t>();</a:t>
              </a: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moveCursorToEnd</a:t>
              </a:r>
              <a:r>
                <a:rPr lang="en-US" dirty="0">
                  <a:solidFill>
                    <a:srgbClr val="000000"/>
                  </a:solidFill>
                  <a:latin typeface="Courier New" charset="0"/>
                </a:rPr>
                <a:t>();</a:t>
              </a:r>
            </a:p>
          </p:txBody>
        </p:sp>
      </p:grpSp>
      <p:sp>
        <p:nvSpPr>
          <p:cNvPr id="95130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130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1305"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The </a:t>
            </a:r>
            <a:r>
              <a:rPr lang="en-US" sz="3600" b="1">
                <a:solidFill>
                  <a:srgbClr val="FF0000"/>
                </a:solidFill>
                <a:latin typeface="Courier New" charset="0"/>
              </a:rPr>
              <a:t>buffer.h</a:t>
            </a:r>
            <a:r>
              <a:rPr lang="en-US" sz="4000">
                <a:solidFill>
                  <a:srgbClr val="FF0000"/>
                </a:solidFill>
              </a:rPr>
              <a:t> Interface</a:t>
            </a:r>
          </a:p>
        </p:txBody>
      </p:sp>
      <p:sp>
        <p:nvSpPr>
          <p:cNvPr id="95130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1299"/>
                                        </p:tgtEl>
                                        <p:attrNameLst>
                                          <p:attrName>ppt_x</p:attrName>
                                        </p:attrNameLst>
                                      </p:cBhvr>
                                      <p:tavLst>
                                        <p:tav tm="0">
                                          <p:val>
                                            <p:strVal val="ppt_x"/>
                                          </p:val>
                                        </p:tav>
                                        <p:tav tm="100000">
                                          <p:val>
                                            <p:strVal val="ppt_x"/>
                                          </p:val>
                                        </p:tav>
                                      </p:tavLst>
                                    </p:anim>
                                    <p:anim calcmode="lin" valueType="num">
                                      <p:cBhvr additive="base">
                                        <p:cTn id="7" dur="1000"/>
                                        <p:tgtEl>
                                          <p:spTgt spid="951299"/>
                                        </p:tgtEl>
                                        <p:attrNameLst>
                                          <p:attrName>ppt_y</p:attrName>
                                        </p:attrNameLst>
                                      </p:cBhvr>
                                      <p:tavLst>
                                        <p:tav tm="0">
                                          <p:val>
                                            <p:strVal val="ppt_y"/>
                                          </p:val>
                                        </p:tav>
                                        <p:tav tm="100000">
                                          <p:val>
                                            <p:strVal val="0-ppt_h/2"/>
                                          </p:val>
                                        </p:tav>
                                      </p:tavLst>
                                    </p:anim>
                                    <p:set>
                                      <p:cBhvr>
                                        <p:cTn id="8" dur="1" fill="hold">
                                          <p:stCondLst>
                                            <p:cond delay="999"/>
                                          </p:stCondLst>
                                        </p:cTn>
                                        <p:tgtEl>
                                          <p:spTgt spid="9512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1299" grpId="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7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57443" name="Text Box 3"/>
          <p:cNvSpPr txBox="1">
            <a:spLocks noChangeArrowheads="1"/>
          </p:cNvSpPr>
          <p:nvPr/>
        </p:nvSpPr>
        <p:spPr bwMode="auto">
          <a:xfrm>
            <a:off x="355600" y="1196975"/>
            <a:ext cx="8440738" cy="4777205"/>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Methods: </a:t>
            </a:r>
            <a:r>
              <a:rPr lang="en-US" dirty="0" err="1">
                <a:solidFill>
                  <a:srgbClr val="0000FF"/>
                </a:solidFill>
                <a:latin typeface="Courier New" charset="0"/>
              </a:rPr>
              <a:t>moveCursorForward</a:t>
            </a:r>
            <a:r>
              <a:rPr lang="en-US" dirty="0">
                <a:solidFill>
                  <a:srgbClr val="0000FF"/>
                </a:solidFill>
                <a:latin typeface="Courier New" charset="0"/>
              </a:rPr>
              <a:t>, </a:t>
            </a:r>
            <a:r>
              <a:rPr lang="en-US" dirty="0" err="1">
                <a:solidFill>
                  <a:srgbClr val="0000FF"/>
                </a:solidFill>
                <a:latin typeface="Courier New" charset="0"/>
              </a:rPr>
              <a:t>moveCursorBackward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buffer.moveCursorForward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r>
              <a:rPr lang="en-US" dirty="0" err="1">
                <a:solidFill>
                  <a:srgbClr val="0000FF"/>
                </a:solidFill>
                <a:latin typeface="Courier New" charset="0"/>
              </a:rPr>
              <a:t>buffer.moveCursorBackward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functions move the cursor forward or backward one</a:t>
            </a:r>
          </a:p>
          <a:p>
            <a:pPr>
              <a:lnSpc>
                <a:spcPct val="90000"/>
              </a:lnSpc>
            </a:pPr>
            <a:r>
              <a:rPr lang="en-US" dirty="0">
                <a:solidFill>
                  <a:srgbClr val="0000FF"/>
                </a:solidFill>
                <a:latin typeface="Courier New" charset="0"/>
              </a:rPr>
              <a:t> * character, respectively.  If you call </a:t>
            </a:r>
            <a:r>
              <a:rPr lang="en-US" dirty="0" err="1">
                <a:solidFill>
                  <a:srgbClr val="0000FF"/>
                </a:solidFill>
                <a:latin typeface="Courier New" charset="0"/>
              </a:rPr>
              <a:t>moveCursorForward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the end of the buffer or </a:t>
            </a:r>
            <a:r>
              <a:rPr lang="en-US" dirty="0" err="1">
                <a:solidFill>
                  <a:srgbClr val="0000FF"/>
                </a:solidFill>
                <a:latin typeface="Courier New" charset="0"/>
              </a:rPr>
              <a:t>moveCursorBackward</a:t>
            </a:r>
            <a:r>
              <a:rPr lang="en-US" dirty="0">
                <a:solidFill>
                  <a:srgbClr val="0000FF"/>
                </a:solidFill>
                <a:latin typeface="Courier New" charset="0"/>
              </a:rPr>
              <a:t> at the</a:t>
            </a:r>
          </a:p>
          <a:p>
            <a:pPr>
              <a:lnSpc>
                <a:spcPct val="90000"/>
              </a:lnSpc>
            </a:pPr>
            <a:r>
              <a:rPr lang="en-US" dirty="0">
                <a:solidFill>
                  <a:srgbClr val="0000FF"/>
                </a:solidFill>
                <a:latin typeface="Courier New" charset="0"/>
              </a:rPr>
              <a:t> * beginning, the function call has no effect.</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moveCursorForward</a:t>
            </a:r>
            <a:r>
              <a:rPr lang="en-US" dirty="0">
                <a:solidFill>
                  <a:srgbClr val="000000"/>
                </a:solidFill>
                <a:latin typeface="Courier New" charset="0"/>
              </a:rPr>
              <a:t>();</a:t>
            </a:r>
          </a:p>
          <a:p>
            <a:pPr>
              <a:lnSpc>
                <a:spcPct val="90000"/>
              </a:lnSpc>
            </a:pPr>
            <a:r>
              <a:rPr lang="en-US" dirty="0">
                <a:solidFill>
                  <a:srgbClr val="000000"/>
                </a:solidFill>
                <a:latin typeface="Courier New" charset="0"/>
              </a:rPr>
              <a:t>  </a:t>
            </a:r>
            <a:r>
              <a:rPr lang="en-US" dirty="0" smtClean="0">
                <a:solidFill>
                  <a:srgbClr val="000000"/>
                </a:solidFill>
                <a:latin typeface="Courier New" charset="0"/>
              </a:rPr>
              <a:t> void </a:t>
            </a:r>
            <a:r>
              <a:rPr lang="en-US" dirty="0" err="1">
                <a:solidFill>
                  <a:srgbClr val="000000"/>
                </a:solidFill>
                <a:latin typeface="Courier New" charset="0"/>
              </a:rPr>
              <a:t>moveCursorBackward</a:t>
            </a:r>
            <a:r>
              <a:rPr lang="en-US" dirty="0">
                <a:solidFill>
                  <a:srgbClr val="000000"/>
                </a:solidFill>
                <a:latin typeface="Courier New" charset="0"/>
              </a:rPr>
              <a:t>();</a:t>
            </a:r>
          </a:p>
          <a:p>
            <a:pPr>
              <a:lnSpc>
                <a:spcPct val="90000"/>
              </a:lnSpc>
            </a:pPr>
            <a:endParaRPr lang="en-US" sz="1200"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Methods: </a:t>
            </a:r>
            <a:r>
              <a:rPr lang="en-US" dirty="0" err="1">
                <a:solidFill>
                  <a:srgbClr val="0000FF"/>
                </a:solidFill>
                <a:latin typeface="Courier New" charset="0"/>
              </a:rPr>
              <a:t>moveCursorToStart</a:t>
            </a:r>
            <a:r>
              <a:rPr lang="en-US" dirty="0">
                <a:solidFill>
                  <a:srgbClr val="0000FF"/>
                </a:solidFill>
                <a:latin typeface="Courier New" charset="0"/>
              </a:rPr>
              <a:t>, </a:t>
            </a:r>
            <a:r>
              <a:rPr lang="en-US" dirty="0" err="1">
                <a:solidFill>
                  <a:srgbClr val="0000FF"/>
                </a:solidFill>
                <a:latin typeface="Courier New" charset="0"/>
              </a:rPr>
              <a:t>moveCursorToEnd</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buffer.moveCursorToStart</a:t>
            </a:r>
            <a:r>
              <a:rPr lang="en-US" dirty="0">
                <a:solidFill>
                  <a:srgbClr val="0000FF"/>
                </a:solidFill>
                <a:latin typeface="Courier New" charset="0"/>
              </a:rPr>
              <a:t>();</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a:t>
            </a:r>
            <a:r>
              <a:rPr lang="en-US" dirty="0" err="1">
                <a:solidFill>
                  <a:srgbClr val="0000FF"/>
                </a:solidFill>
                <a:latin typeface="Courier New" charset="0"/>
              </a:rPr>
              <a:t>buffer.moveCursorToEnd</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functions move the cursor to the start or the end of this</a:t>
            </a:r>
          </a:p>
          <a:p>
            <a:pPr>
              <a:lnSpc>
                <a:spcPct val="90000"/>
              </a:lnSpc>
            </a:pPr>
            <a:r>
              <a:rPr lang="en-US" dirty="0">
                <a:solidFill>
                  <a:srgbClr val="0000FF"/>
                </a:solidFill>
                <a:latin typeface="Courier New" charset="0"/>
              </a:rPr>
              <a:t> * buffer, respectively.</a:t>
            </a:r>
          </a:p>
          <a:p>
            <a:pPr>
              <a:lnSpc>
                <a:spcPct val="90000"/>
              </a:lnSpc>
            </a:pPr>
            <a:r>
              <a:rPr lang="en-US" dirty="0">
                <a:solidFill>
                  <a:srgbClr val="0000FF"/>
                </a:solidFill>
                <a:latin typeface="Courier New" charset="0"/>
              </a:rPr>
              <a:t> */</a:t>
            </a:r>
          </a:p>
          <a:p>
            <a:pPr>
              <a:lnSpc>
                <a:spcPct val="90000"/>
              </a:lnSpc>
            </a:pPr>
            <a:endParaRPr lang="en-US" sz="900" dirty="0">
              <a:solidFill>
                <a:srgbClr val="000000"/>
              </a:solidFill>
              <a:latin typeface="Courier New" charset="0"/>
            </a:endParaRPr>
          </a:p>
          <a:p>
            <a:pPr>
              <a:lnSpc>
                <a:spcPct val="90000"/>
              </a:lnSpc>
            </a:pPr>
            <a:r>
              <a:rPr lang="en-US" dirty="0">
                <a:solidFill>
                  <a:srgbClr val="000000"/>
                </a:solidFill>
                <a:latin typeface="Courier New" charset="0"/>
              </a:rPr>
              <a:t>  </a:t>
            </a:r>
            <a:r>
              <a:rPr lang="en-US" dirty="0" smtClean="0">
                <a:solidFill>
                  <a:srgbClr val="000000"/>
                </a:solidFill>
                <a:latin typeface="Courier New" charset="0"/>
              </a:rPr>
              <a:t> void </a:t>
            </a:r>
            <a:r>
              <a:rPr lang="en-US" dirty="0" err="1">
                <a:solidFill>
                  <a:srgbClr val="000000"/>
                </a:solidFill>
                <a:latin typeface="Courier New" charset="0"/>
              </a:rPr>
              <a:t>moveCursorToStart</a:t>
            </a:r>
            <a:r>
              <a:rPr lang="en-US" dirty="0">
                <a:solidFill>
                  <a:srgbClr val="000000"/>
                </a:solidFill>
                <a:latin typeface="Courier New" charset="0"/>
              </a:rPr>
              <a:t>();</a:t>
            </a:r>
          </a:p>
          <a:p>
            <a:pPr>
              <a:lnSpc>
                <a:spcPct val="90000"/>
              </a:lnSpc>
            </a:pPr>
            <a:r>
              <a:rPr lang="en-US" dirty="0">
                <a:solidFill>
                  <a:srgbClr val="000000"/>
                </a:solidFill>
                <a:latin typeface="Courier New" charset="0"/>
              </a:rPr>
              <a:t>  </a:t>
            </a:r>
            <a:r>
              <a:rPr lang="en-US" dirty="0" smtClean="0">
                <a:solidFill>
                  <a:srgbClr val="000000"/>
                </a:solidFill>
                <a:latin typeface="Courier New" charset="0"/>
              </a:rPr>
              <a:t> void </a:t>
            </a:r>
            <a:r>
              <a:rPr lang="en-US" dirty="0" err="1">
                <a:solidFill>
                  <a:srgbClr val="000000"/>
                </a:solidFill>
                <a:latin typeface="Courier New" charset="0"/>
              </a:rPr>
              <a:t>moveCursorToEnd</a:t>
            </a:r>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5744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6" name="Text Box 6"/>
            <p:cNvSpPr txBox="1">
              <a:spLocks noChangeArrowheads="1"/>
            </p:cNvSpPr>
            <p:nvPr/>
          </p:nvSpPr>
          <p:spPr bwMode="auto">
            <a:xfrm>
              <a:off x="251" y="752"/>
              <a:ext cx="5261" cy="264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 </a:t>
              </a:r>
              <a:r>
                <a:rPr lang="en-US" dirty="0" err="1">
                  <a:solidFill>
                    <a:srgbClr val="0000FF"/>
                  </a:solidFill>
                  <a:latin typeface="Courier New" charset="0"/>
                </a:rPr>
                <a:t>insertCharacter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buffer.insertCharacter(ch</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function inserts the single character </a:t>
              </a:r>
              <a:r>
                <a:rPr lang="en-US" dirty="0" err="1">
                  <a:solidFill>
                    <a:srgbClr val="0000FF"/>
                  </a:solidFill>
                  <a:latin typeface="Courier New" charset="0"/>
                </a:rPr>
                <a:t>ch</a:t>
              </a:r>
              <a:r>
                <a:rPr lang="en-US" dirty="0">
                  <a:solidFill>
                    <a:srgbClr val="0000FF"/>
                  </a:solidFill>
                  <a:latin typeface="Courier New" charset="0"/>
                </a:rPr>
                <a:t> into this</a:t>
              </a:r>
            </a:p>
            <a:p>
              <a:pPr>
                <a:lnSpc>
                  <a:spcPct val="90000"/>
                </a:lnSpc>
              </a:pPr>
              <a:r>
                <a:rPr lang="en-US" dirty="0">
                  <a:solidFill>
                    <a:srgbClr val="0000FF"/>
                  </a:solidFill>
                  <a:latin typeface="Courier New" charset="0"/>
                </a:rPr>
                <a:t> * buffer at the current cursor position.  The cursor is</a:t>
              </a:r>
            </a:p>
            <a:p>
              <a:pPr>
                <a:lnSpc>
                  <a:spcPct val="90000"/>
                </a:lnSpc>
              </a:pPr>
              <a:r>
                <a:rPr lang="en-US" dirty="0">
                  <a:solidFill>
                    <a:srgbClr val="0000FF"/>
                  </a:solidFill>
                  <a:latin typeface="Courier New" charset="0"/>
                </a:rPr>
                <a:t> * positioned after the inserted character, which allows</a:t>
              </a:r>
            </a:p>
            <a:p>
              <a:pPr>
                <a:lnSpc>
                  <a:spcPct val="90000"/>
                </a:lnSpc>
              </a:pPr>
              <a:r>
                <a:rPr lang="en-US" dirty="0">
                  <a:solidFill>
                    <a:srgbClr val="0000FF"/>
                  </a:solidFill>
                  <a:latin typeface="Courier New" charset="0"/>
                </a:rPr>
                <a:t> * for consecutive insertions.</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insertCharacter(char</a:t>
              </a:r>
              <a:r>
                <a:rPr lang="en-US" dirty="0">
                  <a:solidFill>
                    <a:srgbClr val="000000"/>
                  </a:solidFill>
                  <a:latin typeface="Courier New" charset="0"/>
                </a:rPr>
                <a:t> </a:t>
              </a:r>
              <a:r>
                <a:rPr lang="en-US" dirty="0" err="1">
                  <a:solidFill>
                    <a:srgbClr val="000000"/>
                  </a:solidFill>
                  <a:latin typeface="Courier New" charset="0"/>
                </a:rPr>
                <a:t>ch</a:t>
              </a:r>
              <a:r>
                <a:rPr lang="en-US" dirty="0">
                  <a:solidFill>
                    <a:srgbClr val="000000"/>
                  </a:solidFill>
                  <a:latin typeface="Courier New" charset="0"/>
                </a:rPr>
                <a:t>);</a:t>
              </a:r>
            </a:p>
            <a:p>
              <a:pPr>
                <a:lnSpc>
                  <a:spcPct val="90000"/>
                </a:lnSpc>
              </a:pPr>
              <a:endParaRPr lang="en-US" sz="1200" dirty="0">
                <a:solidFill>
                  <a:srgbClr val="000000"/>
                </a:solidFill>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 </a:t>
              </a:r>
              <a:r>
                <a:rPr lang="en-US" dirty="0" err="1">
                  <a:solidFill>
                    <a:srgbClr val="0000FF"/>
                  </a:solidFill>
                  <a:latin typeface="Courier New" charset="0"/>
                </a:rPr>
                <a:t>deleteCharacter</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buffer.deleteCharacter</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function deletes the character immediately after</a:t>
              </a:r>
            </a:p>
            <a:p>
              <a:pPr>
                <a:lnSpc>
                  <a:spcPct val="90000"/>
                </a:lnSpc>
              </a:pPr>
              <a:r>
                <a:rPr lang="en-US" dirty="0">
                  <a:solidFill>
                    <a:srgbClr val="0000FF"/>
                  </a:solidFill>
                  <a:latin typeface="Courier New" charset="0"/>
                </a:rPr>
                <a:t> * the cursor.  If the cursor is at the end of the buffer,</a:t>
              </a:r>
            </a:p>
            <a:p>
              <a:pPr>
                <a:lnSpc>
                  <a:spcPct val="90000"/>
                </a:lnSpc>
              </a:pPr>
              <a:r>
                <a:rPr lang="en-US" dirty="0">
                  <a:solidFill>
                    <a:srgbClr val="0000FF"/>
                  </a:solidFill>
                  <a:latin typeface="Courier New" charset="0"/>
                </a:rPr>
                <a:t> * this function has no effect.</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a:solidFill>
                    <a:srgbClr val="000000"/>
                  </a:solidFill>
                  <a:latin typeface="Courier New" charset="0"/>
                </a:rPr>
                <a:t>deleteCharacter</a:t>
              </a:r>
              <a:r>
                <a:rPr lang="en-US" dirty="0">
                  <a:solidFill>
                    <a:srgbClr val="000000"/>
                  </a:solidFill>
                  <a:latin typeface="Courier New" charset="0"/>
                </a:rPr>
                <a:t>();</a:t>
              </a:r>
            </a:p>
          </p:txBody>
        </p:sp>
      </p:grpSp>
      <p:sp>
        <p:nvSpPr>
          <p:cNvPr id="95744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7449"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The </a:t>
            </a:r>
            <a:r>
              <a:rPr lang="en-US" sz="3600" b="1">
                <a:solidFill>
                  <a:srgbClr val="FF0000"/>
                </a:solidFill>
                <a:latin typeface="Courier New" charset="0"/>
              </a:rPr>
              <a:t>buffer.h</a:t>
            </a:r>
            <a:r>
              <a:rPr lang="en-US" sz="4000">
                <a:solidFill>
                  <a:srgbClr val="FF0000"/>
                </a:solidFill>
              </a:rPr>
              <a:t> Interface</a:t>
            </a:r>
          </a:p>
        </p:txBody>
      </p:sp>
      <p:sp>
        <p:nvSpPr>
          <p:cNvPr id="95745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7443"/>
                                        </p:tgtEl>
                                        <p:attrNameLst>
                                          <p:attrName>ppt_x</p:attrName>
                                        </p:attrNameLst>
                                      </p:cBhvr>
                                      <p:tavLst>
                                        <p:tav tm="0">
                                          <p:val>
                                            <p:strVal val="ppt_x"/>
                                          </p:val>
                                        </p:tav>
                                        <p:tav tm="100000">
                                          <p:val>
                                            <p:strVal val="ppt_x"/>
                                          </p:val>
                                        </p:tav>
                                      </p:tavLst>
                                    </p:anim>
                                    <p:anim calcmode="lin" valueType="num">
                                      <p:cBhvr additive="base">
                                        <p:cTn id="7" dur="1000"/>
                                        <p:tgtEl>
                                          <p:spTgt spid="957443"/>
                                        </p:tgtEl>
                                        <p:attrNameLst>
                                          <p:attrName>ppt_y</p:attrName>
                                        </p:attrNameLst>
                                      </p:cBhvr>
                                      <p:tavLst>
                                        <p:tav tm="0">
                                          <p:val>
                                            <p:strVal val="ppt_y"/>
                                          </p:val>
                                        </p:tav>
                                        <p:tav tm="100000">
                                          <p:val>
                                            <p:strVal val="0-ppt_h/2"/>
                                          </p:val>
                                        </p:tav>
                                      </p:tavLst>
                                    </p:anim>
                                    <p:set>
                                      <p:cBhvr>
                                        <p:cTn id="8" dur="1" fill="hold">
                                          <p:stCondLst>
                                            <p:cond delay="999"/>
                                          </p:stCondLst>
                                        </p:cTn>
                                        <p:tgtEl>
                                          <p:spTgt spid="95744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7443" grpId="0"/>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5949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59491" name="Text Box 3"/>
          <p:cNvSpPr txBox="1">
            <a:spLocks noChangeArrowheads="1"/>
          </p:cNvSpPr>
          <p:nvPr/>
        </p:nvSpPr>
        <p:spPr bwMode="auto">
          <a:xfrm>
            <a:off x="355600" y="1196975"/>
            <a:ext cx="8440738" cy="419550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Method: </a:t>
            </a:r>
            <a:r>
              <a:rPr lang="en-US" dirty="0" err="1" smtClean="0">
                <a:solidFill>
                  <a:srgbClr val="0000FF"/>
                </a:solidFill>
                <a:latin typeface="Courier New" charset="0"/>
              </a:rPr>
              <a:t>insertCharacter</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Usage: </a:t>
            </a:r>
            <a:r>
              <a:rPr lang="en-US" dirty="0" err="1" smtClean="0">
                <a:solidFill>
                  <a:srgbClr val="0000FF"/>
                </a:solidFill>
                <a:latin typeface="Courier New" charset="0"/>
              </a:rPr>
              <a:t>buffer.insertCharacter(ch</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function inserts the single character </a:t>
            </a:r>
            <a:r>
              <a:rPr lang="en-US" dirty="0" err="1" smtClean="0">
                <a:solidFill>
                  <a:srgbClr val="0000FF"/>
                </a:solidFill>
                <a:latin typeface="Courier New" charset="0"/>
              </a:rPr>
              <a:t>ch</a:t>
            </a:r>
            <a:r>
              <a:rPr lang="en-US" dirty="0" smtClean="0">
                <a:solidFill>
                  <a:srgbClr val="0000FF"/>
                </a:solidFill>
                <a:latin typeface="Courier New" charset="0"/>
              </a:rPr>
              <a:t> into this</a:t>
            </a:r>
          </a:p>
          <a:p>
            <a:pPr>
              <a:lnSpc>
                <a:spcPct val="90000"/>
              </a:lnSpc>
            </a:pPr>
            <a:r>
              <a:rPr lang="en-US" dirty="0" smtClean="0">
                <a:solidFill>
                  <a:srgbClr val="0000FF"/>
                </a:solidFill>
                <a:latin typeface="Courier New" charset="0"/>
              </a:rPr>
              <a:t> * buffer at the current cursor position.  The cursor is</a:t>
            </a:r>
          </a:p>
          <a:p>
            <a:pPr>
              <a:lnSpc>
                <a:spcPct val="90000"/>
              </a:lnSpc>
            </a:pPr>
            <a:r>
              <a:rPr lang="en-US" dirty="0" smtClean="0">
                <a:solidFill>
                  <a:srgbClr val="0000FF"/>
                </a:solidFill>
                <a:latin typeface="Courier New" charset="0"/>
              </a:rPr>
              <a:t> * positioned after the inserted character, which allows</a:t>
            </a:r>
          </a:p>
          <a:p>
            <a:pPr>
              <a:lnSpc>
                <a:spcPct val="90000"/>
              </a:lnSpc>
            </a:pPr>
            <a:r>
              <a:rPr lang="en-US" dirty="0" smtClean="0">
                <a:solidFill>
                  <a:srgbClr val="0000FF"/>
                </a:solidFill>
                <a:latin typeface="Courier New" charset="0"/>
              </a:rPr>
              <a:t> * for consecutive insertions.</a:t>
            </a:r>
          </a:p>
          <a:p>
            <a:pPr>
              <a:lnSpc>
                <a:spcPct val="90000"/>
              </a:lnSpc>
            </a:pPr>
            <a:r>
              <a:rPr lang="en-US" dirty="0" smtClean="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insertCharacter(char</a:t>
            </a:r>
            <a:r>
              <a:rPr lang="en-US" dirty="0" smtClean="0">
                <a:solidFill>
                  <a:srgbClr val="000000"/>
                </a:solidFill>
                <a:latin typeface="Courier New" charset="0"/>
              </a:rPr>
              <a:t> </a:t>
            </a:r>
            <a:r>
              <a:rPr lang="en-US" dirty="0" err="1" smtClean="0">
                <a:solidFill>
                  <a:srgbClr val="000000"/>
                </a:solidFill>
                <a:latin typeface="Courier New" charset="0"/>
              </a:rPr>
              <a:t>ch</a:t>
            </a:r>
            <a:r>
              <a:rPr lang="en-US" dirty="0" smtClean="0">
                <a:solidFill>
                  <a:srgbClr val="000000"/>
                </a:solidFill>
                <a:latin typeface="Courier New" charset="0"/>
              </a:rPr>
              <a:t>);</a:t>
            </a:r>
          </a:p>
          <a:p>
            <a:pPr>
              <a:lnSpc>
                <a:spcPct val="90000"/>
              </a:lnSpc>
            </a:pPr>
            <a:endParaRPr lang="en-US" sz="1200" dirty="0" smtClean="0">
              <a:solidFill>
                <a:srgbClr val="000000"/>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Method: </a:t>
            </a:r>
            <a:r>
              <a:rPr lang="en-US" dirty="0" err="1" smtClean="0">
                <a:solidFill>
                  <a:srgbClr val="0000FF"/>
                </a:solidFill>
                <a:latin typeface="Courier New" charset="0"/>
              </a:rPr>
              <a:t>deleteCharacter</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Usage: </a:t>
            </a:r>
            <a:r>
              <a:rPr lang="en-US" dirty="0" err="1" smtClean="0">
                <a:solidFill>
                  <a:srgbClr val="0000FF"/>
                </a:solidFill>
                <a:latin typeface="Courier New" charset="0"/>
              </a:rPr>
              <a:t>buffer.deleteCharacter</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function deletes the character immediately after</a:t>
            </a:r>
          </a:p>
          <a:p>
            <a:pPr>
              <a:lnSpc>
                <a:spcPct val="90000"/>
              </a:lnSpc>
            </a:pPr>
            <a:r>
              <a:rPr lang="en-US" dirty="0" smtClean="0">
                <a:solidFill>
                  <a:srgbClr val="0000FF"/>
                </a:solidFill>
                <a:latin typeface="Courier New" charset="0"/>
              </a:rPr>
              <a:t> * the cursor.  If the cursor is at the end of the buffer,</a:t>
            </a:r>
          </a:p>
          <a:p>
            <a:pPr>
              <a:lnSpc>
                <a:spcPct val="90000"/>
              </a:lnSpc>
            </a:pPr>
            <a:r>
              <a:rPr lang="en-US" dirty="0" smtClean="0">
                <a:solidFill>
                  <a:srgbClr val="0000FF"/>
                </a:solidFill>
                <a:latin typeface="Courier New" charset="0"/>
              </a:rPr>
              <a:t> * this function has no effect.</a:t>
            </a:r>
          </a:p>
          <a:p>
            <a:pPr>
              <a:lnSpc>
                <a:spcPct val="90000"/>
              </a:lnSpc>
            </a:pPr>
            <a:r>
              <a:rPr lang="en-US" dirty="0" smtClean="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deleteCharacter</a:t>
            </a:r>
            <a:r>
              <a:rPr lang="en-US" dirty="0" smtClean="0">
                <a:solidFill>
                  <a:srgbClr val="000000"/>
                </a:solidFill>
                <a:latin typeface="Courier New" charset="0"/>
              </a:rPr>
              <a:t>();</a:t>
            </a:r>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5949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4" name="Text Box 6"/>
            <p:cNvSpPr txBox="1">
              <a:spLocks noChangeArrowheads="1"/>
            </p:cNvSpPr>
            <p:nvPr/>
          </p:nvSpPr>
          <p:spPr bwMode="auto">
            <a:xfrm>
              <a:off x="251" y="752"/>
              <a:ext cx="5261" cy="223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Method: display</a:t>
              </a:r>
            </a:p>
            <a:p>
              <a:pPr>
                <a:lnSpc>
                  <a:spcPct val="90000"/>
                </a:lnSpc>
              </a:pPr>
              <a:r>
                <a:rPr lang="en-US" dirty="0">
                  <a:solidFill>
                    <a:srgbClr val="0000FF"/>
                  </a:solidFill>
                  <a:latin typeface="Courier New" charset="0"/>
                </a:rPr>
                <a:t> * Usage: </a:t>
              </a:r>
              <a:r>
                <a:rPr lang="en-US" dirty="0" err="1">
                  <a:solidFill>
                    <a:srgbClr val="0000FF"/>
                  </a:solidFill>
                  <a:latin typeface="Courier New" charset="0"/>
                </a:rPr>
                <a:t>buffer.display</a:t>
              </a:r>
              <a:r>
                <a:rPr lang="en-US" dirty="0">
                  <a:solidFill>
                    <a:srgbClr val="0000FF"/>
                  </a:solidFill>
                  <a:latin typeface="Courier New" charset="0"/>
                </a:rPr>
                <a: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function displays the current contents of this buffer</a:t>
              </a:r>
            </a:p>
            <a:p>
              <a:pPr>
                <a:lnSpc>
                  <a:spcPct val="90000"/>
                </a:lnSpc>
              </a:pPr>
              <a:r>
                <a:rPr lang="en-US" dirty="0">
                  <a:solidFill>
                    <a:srgbClr val="0000FF"/>
                  </a:solidFill>
                  <a:latin typeface="Courier New" charset="0"/>
                </a:rPr>
                <a:t> * on the console.</a:t>
              </a:r>
            </a:p>
            <a:p>
              <a:pPr>
                <a:lnSpc>
                  <a:spcPct val="90000"/>
                </a:lnSpc>
              </a:pPr>
              <a:r>
                <a:rPr lang="en-US" dirty="0">
                  <a:solidFill>
                    <a:srgbClr val="0000FF"/>
                  </a:solidFill>
                  <a:latin typeface="Courier New" charset="0"/>
                </a:rPr>
                <a:t> */</a:t>
              </a:r>
            </a:p>
            <a:p>
              <a:pPr>
                <a:lnSpc>
                  <a:spcPct val="90000"/>
                </a:lnSpc>
              </a:pPr>
              <a:endParaRPr lang="en-US" sz="900" dirty="0" smtClean="0">
                <a:solidFill>
                  <a:srgbClr val="000000"/>
                </a:solidFill>
                <a:latin typeface="Courier New" charset="0"/>
              </a:endParaRPr>
            </a:p>
            <a:p>
              <a:pPr>
                <a:lnSpc>
                  <a:spcPct val="90000"/>
                </a:lnSpc>
              </a:pPr>
              <a:r>
                <a:rPr lang="en-US" dirty="0" smtClean="0">
                  <a:solidFill>
                    <a:srgbClr val="000000"/>
                  </a:solidFill>
                  <a:latin typeface="Courier New" charset="0"/>
                </a:rPr>
                <a:t>   void </a:t>
              </a:r>
              <a:r>
                <a:rPr lang="en-US" dirty="0">
                  <a:solidFill>
                    <a:srgbClr val="000000"/>
                  </a:solidFill>
                  <a:latin typeface="Courier New" charset="0"/>
                </a:rPr>
                <a:t>display();</a:t>
              </a:r>
            </a:p>
            <a:p>
              <a:pPr>
                <a:lnSpc>
                  <a:spcPct val="90000"/>
                </a:lnSpc>
              </a:pPr>
              <a:endParaRPr lang="en-US" dirty="0">
                <a:solidFill>
                  <a:srgbClr val="000000"/>
                </a:solidFill>
                <a:latin typeface="Courier New" charset="0"/>
              </a:endParaRP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private:</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    </a:t>
              </a:r>
              <a:r>
                <a:rPr lang="en-US" sz="1600" b="0" i="1" dirty="0">
                  <a:solidFill>
                    <a:srgbClr val="000000"/>
                  </a:solidFill>
                </a:rPr>
                <a:t>Instance variables and helper method prototypes to support the specific implementation.</a:t>
              </a:r>
              <a:endParaRPr lang="en-US" dirty="0">
                <a:solidFill>
                  <a:srgbClr val="000000"/>
                </a:solidFill>
                <a:latin typeface="Courier New" charset="0"/>
              </a:endParaRP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a:t>
              </a:r>
              <a:r>
                <a:rPr lang="en-US" dirty="0" err="1">
                  <a:solidFill>
                    <a:srgbClr val="000000"/>
                  </a:solidFill>
                  <a:latin typeface="Courier New" charset="0"/>
                </a:rPr>
                <a:t>endif</a:t>
              </a:r>
              <a:endParaRPr lang="en-US" dirty="0">
                <a:solidFill>
                  <a:srgbClr val="000000"/>
                </a:solidFill>
                <a:latin typeface="Courier New" charset="0"/>
              </a:endParaRPr>
            </a:p>
          </p:txBody>
        </p:sp>
      </p:grpSp>
      <p:sp>
        <p:nvSpPr>
          <p:cNvPr id="95949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497"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The </a:t>
            </a:r>
            <a:r>
              <a:rPr lang="en-US" sz="3600" b="1">
                <a:solidFill>
                  <a:srgbClr val="FF0000"/>
                </a:solidFill>
                <a:latin typeface="Courier New" charset="0"/>
              </a:rPr>
              <a:t>buffer.h</a:t>
            </a:r>
            <a:r>
              <a:rPr lang="en-US" sz="4000">
                <a:solidFill>
                  <a:srgbClr val="FF0000"/>
                </a:solidFill>
              </a:rPr>
              <a:t> Interface</a:t>
            </a:r>
          </a:p>
        </p:txBody>
      </p:sp>
      <p:sp>
        <p:nvSpPr>
          <p:cNvPr id="95949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3" name="Group 14"/>
          <p:cNvGrpSpPr>
            <a:grpSpLocks/>
          </p:cNvGrpSpPr>
          <p:nvPr/>
        </p:nvGrpSpPr>
        <p:grpSpPr bwMode="auto">
          <a:xfrm>
            <a:off x="368300" y="3492500"/>
            <a:ext cx="7708900" cy="457200"/>
            <a:chOff x="232" y="2200"/>
            <a:chExt cx="4856" cy="288"/>
          </a:xfrm>
        </p:grpSpPr>
        <p:sp>
          <p:nvSpPr>
            <p:cNvPr id="959499" name="Rectangle 11"/>
            <p:cNvSpPr>
              <a:spLocks noChangeArrowheads="1"/>
            </p:cNvSpPr>
            <p:nvPr/>
          </p:nvSpPr>
          <p:spPr bwMode="auto">
            <a:xfrm>
              <a:off x="240" y="2200"/>
              <a:ext cx="4848" cy="28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59500" name="Rectangle 12"/>
            <p:cNvSpPr>
              <a:spLocks noChangeArrowheads="1"/>
            </p:cNvSpPr>
            <p:nvPr/>
          </p:nvSpPr>
          <p:spPr bwMode="auto">
            <a:xfrm>
              <a:off x="232" y="2278"/>
              <a:ext cx="1706" cy="183"/>
            </a:xfrm>
            <a:prstGeom prst="rect">
              <a:avLst/>
            </a:prstGeom>
            <a:noFill/>
            <a:ln w="9525">
              <a:noFill/>
              <a:miter lim="800000"/>
              <a:headEnd/>
              <a:tailEnd/>
            </a:ln>
            <a:effectLst/>
          </p:spPr>
          <p:txBody>
            <a:bodyPr wrap="none">
              <a:prstTxWarp prst="textNoShape">
                <a:avLst/>
              </a:prstTxWarp>
              <a:spAutoFit/>
            </a:bodyPr>
            <a:lstStyle/>
            <a:p>
              <a:pPr>
                <a:lnSpc>
                  <a:spcPct val="90000"/>
                </a:lnSpc>
              </a:pPr>
              <a:r>
                <a:rPr lang="en-US" dirty="0">
                  <a:solidFill>
                    <a:srgbClr val="000000"/>
                  </a:solidFill>
                  <a:latin typeface="Courier New" charset="0"/>
                </a:rPr>
                <a:t>#include "</a:t>
              </a:r>
              <a:r>
                <a:rPr lang="en-US" dirty="0" err="1" smtClean="0">
                  <a:solidFill>
                    <a:srgbClr val="000000"/>
                  </a:solidFill>
                  <a:latin typeface="Courier New" charset="0"/>
                </a:rPr>
                <a:t>bufferpriv.h</a:t>
              </a:r>
              <a:r>
                <a:rPr lang="en-US" dirty="0">
                  <a:solidFill>
                    <a:srgbClr val="000000"/>
                  </a:solidFill>
                  <a:latin typeface="Courier New" charset="0"/>
                </a:rPr>
                <a:t>"</a:t>
              </a:r>
              <a:endParaRPr lang="en-US" sz="1600" b="0" i="1" dirty="0">
                <a:solidFill>
                  <a:srgbClr val="000000"/>
                </a:solidFill>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59491"/>
                                        </p:tgtEl>
                                        <p:attrNameLst>
                                          <p:attrName>ppt_x</p:attrName>
                                        </p:attrNameLst>
                                      </p:cBhvr>
                                      <p:tavLst>
                                        <p:tav tm="0">
                                          <p:val>
                                            <p:strVal val="ppt_x"/>
                                          </p:val>
                                        </p:tav>
                                        <p:tav tm="100000">
                                          <p:val>
                                            <p:strVal val="ppt_x"/>
                                          </p:val>
                                        </p:tav>
                                      </p:tavLst>
                                    </p:anim>
                                    <p:anim calcmode="lin" valueType="num">
                                      <p:cBhvr additive="base">
                                        <p:cTn id="7" dur="1000"/>
                                        <p:tgtEl>
                                          <p:spTgt spid="959491"/>
                                        </p:tgtEl>
                                        <p:attrNameLst>
                                          <p:attrName>ppt_y</p:attrName>
                                        </p:attrNameLst>
                                      </p:cBhvr>
                                      <p:tavLst>
                                        <p:tav tm="0">
                                          <p:val>
                                            <p:strVal val="ppt_y"/>
                                          </p:val>
                                        </p:tav>
                                        <p:tav tm="100000">
                                          <p:val>
                                            <p:strVal val="0-ppt_h/2"/>
                                          </p:val>
                                        </p:tav>
                                      </p:tavLst>
                                    </p:anim>
                                    <p:set>
                                      <p:cBhvr>
                                        <p:cTn id="8" dur="1" fill="hold">
                                          <p:stCondLst>
                                            <p:cond delay="999"/>
                                          </p:stCondLst>
                                        </p:cTn>
                                        <p:tgtEl>
                                          <p:spTgt spid="95949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9491"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472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Where Do We Go From Here?</a:t>
            </a:r>
            <a:endParaRPr lang="en-US" sz="4000" dirty="0">
              <a:solidFill>
                <a:schemeClr val="tx1"/>
              </a:solidFill>
            </a:endParaRPr>
          </a:p>
        </p:txBody>
      </p:sp>
      <p:sp>
        <p:nvSpPr>
          <p:cNvPr id="947243" name="Rectangle 43">
            <a:hlinkClick r:id="rId3" action="ppaction://hlinkpres?slideindex=2&amp;slidetitle=Exercise: Define a Stack of Characters"/>
          </p:cNvPr>
          <p:cNvSpPr>
            <a:spLocks noChangeArrowheads="1"/>
          </p:cNvSpPr>
          <p:nvPr/>
        </p:nvSpPr>
        <p:spPr bwMode="auto">
          <a:xfrm>
            <a:off x="482600" y="1231900"/>
            <a:ext cx="8164513"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Our goal for</a:t>
            </a:r>
            <a:r>
              <a:rPr lang="en-US" sz="2400" b="0" dirty="0" smtClean="0">
                <a:solidFill>
                  <a:srgbClr val="000000"/>
                </a:solidFill>
              </a:rPr>
              <a:t> this week is </a:t>
            </a:r>
            <a:r>
              <a:rPr lang="en-US" sz="2400" b="0" dirty="0">
                <a:solidFill>
                  <a:srgbClr val="000000"/>
                </a:solidFill>
              </a:rPr>
              <a:t>to implement the </a:t>
            </a:r>
            <a:r>
              <a:rPr lang="en-US" sz="2000" dirty="0" err="1">
                <a:solidFill>
                  <a:srgbClr val="000000"/>
                </a:solidFill>
                <a:latin typeface="Courier New" charset="0"/>
              </a:rPr>
              <a:t>EditorBuffer</a:t>
            </a:r>
            <a:r>
              <a:rPr lang="en-US" sz="2400" b="0" dirty="0">
                <a:solidFill>
                  <a:srgbClr val="000000"/>
                </a:solidFill>
              </a:rPr>
              <a:t> class in three different ways and</a:t>
            </a:r>
            <a:r>
              <a:rPr lang="en-US" sz="2400" b="0" dirty="0" smtClean="0">
                <a:solidFill>
                  <a:srgbClr val="000000"/>
                </a:solidFill>
              </a:rPr>
              <a:t> to </a:t>
            </a:r>
            <a:r>
              <a:rPr lang="en-US" sz="2400" b="0" dirty="0">
                <a:solidFill>
                  <a:srgbClr val="000000"/>
                </a:solidFill>
              </a:rPr>
              <a:t>compare the algorithmic efficiency of the various options.  Those representations are:</a:t>
            </a:r>
          </a:p>
        </p:txBody>
      </p:sp>
      <p:grpSp>
        <p:nvGrpSpPr>
          <p:cNvPr id="2" name="Group 44"/>
          <p:cNvGrpSpPr>
            <a:grpSpLocks/>
          </p:cNvGrpSpPr>
          <p:nvPr/>
        </p:nvGrpSpPr>
        <p:grpSpPr bwMode="auto">
          <a:xfrm>
            <a:off x="1130300" y="2362200"/>
            <a:ext cx="7480300" cy="544513"/>
            <a:chOff x="712" y="1672"/>
            <a:chExt cx="4712" cy="343"/>
          </a:xfrm>
        </p:grpSpPr>
        <p:sp>
          <p:nvSpPr>
            <p:cNvPr id="947245" name="Text Box 45"/>
            <p:cNvSpPr txBox="1">
              <a:spLocks noChangeArrowheads="1"/>
            </p:cNvSpPr>
            <p:nvPr/>
          </p:nvSpPr>
          <p:spPr bwMode="auto">
            <a:xfrm>
              <a:off x="960" y="1672"/>
              <a:ext cx="4464"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A simple </a:t>
              </a:r>
              <a:r>
                <a:rPr lang="en-US" sz="2200" b="0" i="1">
                  <a:solidFill>
                    <a:srgbClr val="000000"/>
                  </a:solidFill>
                </a:rPr>
                <a:t>array model</a:t>
              </a:r>
              <a:r>
                <a:rPr lang="en-US" sz="2200" b="0">
                  <a:solidFill>
                    <a:srgbClr val="000000"/>
                  </a:solidFill>
                </a:rPr>
                <a:t>.</a:t>
              </a:r>
              <a:endParaRPr lang="en-US">
                <a:solidFill>
                  <a:srgbClr val="000000"/>
                </a:solidFill>
              </a:endParaRPr>
            </a:p>
          </p:txBody>
        </p:sp>
        <p:sp>
          <p:nvSpPr>
            <p:cNvPr id="947246" name="Text Box 46"/>
            <p:cNvSpPr txBox="1">
              <a:spLocks noChangeArrowheads="1"/>
            </p:cNvSpPr>
            <p:nvPr/>
          </p:nvSpPr>
          <p:spPr bwMode="auto">
            <a:xfrm>
              <a:off x="712" y="1672"/>
              <a:ext cx="288"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1.</a:t>
              </a:r>
              <a:endParaRPr lang="en-US">
                <a:solidFill>
                  <a:srgbClr val="000000"/>
                </a:solidFill>
              </a:endParaRPr>
            </a:p>
          </p:txBody>
        </p:sp>
      </p:grpSp>
      <p:grpSp>
        <p:nvGrpSpPr>
          <p:cNvPr id="3" name="Group 47"/>
          <p:cNvGrpSpPr>
            <a:grpSpLocks/>
          </p:cNvGrpSpPr>
          <p:nvPr/>
        </p:nvGrpSpPr>
        <p:grpSpPr bwMode="auto">
          <a:xfrm>
            <a:off x="1130300" y="2794000"/>
            <a:ext cx="7480300" cy="544513"/>
            <a:chOff x="712" y="1913"/>
            <a:chExt cx="4712" cy="343"/>
          </a:xfrm>
        </p:grpSpPr>
        <p:sp>
          <p:nvSpPr>
            <p:cNvPr id="947248" name="Text Box 48"/>
            <p:cNvSpPr txBox="1">
              <a:spLocks noChangeArrowheads="1"/>
            </p:cNvSpPr>
            <p:nvPr/>
          </p:nvSpPr>
          <p:spPr bwMode="auto">
            <a:xfrm>
              <a:off x="960" y="1913"/>
              <a:ext cx="4464"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A </a:t>
              </a:r>
              <a:r>
                <a:rPr lang="en-US" sz="2200" b="0" i="1">
                  <a:solidFill>
                    <a:srgbClr val="000000"/>
                  </a:solidFill>
                </a:rPr>
                <a:t>two-stack model</a:t>
              </a:r>
              <a:r>
                <a:rPr lang="en-US" sz="2200" b="0">
                  <a:solidFill>
                    <a:srgbClr val="000000"/>
                  </a:solidFill>
                </a:rPr>
                <a:t> that uses a pair of character stacks.</a:t>
              </a:r>
              <a:endParaRPr lang="en-US">
                <a:solidFill>
                  <a:srgbClr val="000000"/>
                </a:solidFill>
              </a:endParaRPr>
            </a:p>
          </p:txBody>
        </p:sp>
        <p:sp>
          <p:nvSpPr>
            <p:cNvPr id="947249" name="Text Box 49"/>
            <p:cNvSpPr txBox="1">
              <a:spLocks noChangeArrowheads="1"/>
            </p:cNvSpPr>
            <p:nvPr/>
          </p:nvSpPr>
          <p:spPr bwMode="auto">
            <a:xfrm>
              <a:off x="712" y="1913"/>
              <a:ext cx="288"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2.</a:t>
              </a:r>
              <a:endParaRPr lang="en-US">
                <a:solidFill>
                  <a:srgbClr val="000000"/>
                </a:solidFill>
              </a:endParaRPr>
            </a:p>
          </p:txBody>
        </p:sp>
      </p:grpSp>
      <p:grpSp>
        <p:nvGrpSpPr>
          <p:cNvPr id="4" name="Group 50"/>
          <p:cNvGrpSpPr>
            <a:grpSpLocks/>
          </p:cNvGrpSpPr>
          <p:nvPr/>
        </p:nvGrpSpPr>
        <p:grpSpPr bwMode="auto">
          <a:xfrm>
            <a:off x="1130300" y="3225800"/>
            <a:ext cx="7480300" cy="544513"/>
            <a:chOff x="720" y="2208"/>
            <a:chExt cx="4712" cy="343"/>
          </a:xfrm>
        </p:grpSpPr>
        <p:sp>
          <p:nvSpPr>
            <p:cNvPr id="947251" name="Text Box 51"/>
            <p:cNvSpPr txBox="1">
              <a:spLocks noChangeArrowheads="1"/>
            </p:cNvSpPr>
            <p:nvPr/>
          </p:nvSpPr>
          <p:spPr bwMode="auto">
            <a:xfrm>
              <a:off x="968" y="2208"/>
              <a:ext cx="4464"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A </a:t>
              </a:r>
              <a:r>
                <a:rPr lang="en-US" sz="2200" b="0" i="1">
                  <a:solidFill>
                    <a:srgbClr val="000000"/>
                  </a:solidFill>
                </a:rPr>
                <a:t>linked-list model</a:t>
              </a:r>
              <a:r>
                <a:rPr lang="en-US" sz="2200" b="0">
                  <a:solidFill>
                    <a:srgbClr val="000000"/>
                  </a:solidFill>
                </a:rPr>
                <a:t> that uses pointers to indicate the order.</a:t>
              </a:r>
              <a:endParaRPr lang="en-US">
                <a:solidFill>
                  <a:srgbClr val="000000"/>
                </a:solidFill>
              </a:endParaRPr>
            </a:p>
          </p:txBody>
        </p:sp>
        <p:sp>
          <p:nvSpPr>
            <p:cNvPr id="947252" name="Text Box 52"/>
            <p:cNvSpPr txBox="1">
              <a:spLocks noChangeArrowheads="1"/>
            </p:cNvSpPr>
            <p:nvPr/>
          </p:nvSpPr>
          <p:spPr bwMode="auto">
            <a:xfrm>
              <a:off x="720" y="2208"/>
              <a:ext cx="288" cy="343"/>
            </a:xfrm>
            <a:prstGeom prst="rect">
              <a:avLst/>
            </a:prstGeom>
            <a:noFill/>
            <a:ln w="9525">
              <a:noFill/>
              <a:miter lim="800000"/>
              <a:headEnd/>
              <a:tailEnd/>
            </a:ln>
            <a:effectLst/>
          </p:spPr>
          <p:txBody>
            <a:bodyPr>
              <a:prstTxWarp prst="textNoShape">
                <a:avLst/>
              </a:prstTxWarp>
              <a:spAutoFit/>
            </a:bodyPr>
            <a:lstStyle/>
            <a:p>
              <a:pPr>
                <a:lnSpc>
                  <a:spcPct val="85000"/>
                </a:lnSpc>
                <a:spcAft>
                  <a:spcPct val="50000"/>
                </a:spcAft>
              </a:pPr>
              <a:r>
                <a:rPr lang="en-US" sz="2200" b="0">
                  <a:solidFill>
                    <a:srgbClr val="000000"/>
                  </a:solidFill>
                </a:rPr>
                <a:t>3.</a:t>
              </a:r>
              <a:endParaRPr lang="en-US">
                <a:solidFill>
                  <a:srgbClr val="000000"/>
                </a:solidFill>
              </a:endParaRPr>
            </a:p>
          </p:txBody>
        </p:sp>
      </p:grpSp>
      <p:sp>
        <p:nvSpPr>
          <p:cNvPr id="947253" name="Rectangle 53">
            <a:hlinkClick r:id="rId3" action="ppaction://hlinkpres?slideindex=2&amp;slidetitle=Exercise: Define a Stack of Characters"/>
          </p:cNvPr>
          <p:cNvSpPr>
            <a:spLocks noChangeArrowheads="1"/>
          </p:cNvSpPr>
          <p:nvPr/>
        </p:nvSpPr>
        <p:spPr bwMode="auto">
          <a:xfrm>
            <a:off x="482600" y="3784600"/>
            <a:ext cx="8164513"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For each model, we’ll calculate the complexity of each of the six fundamental methods in the </a:t>
            </a:r>
            <a:r>
              <a:rPr lang="en-US" sz="2000">
                <a:solidFill>
                  <a:srgbClr val="000000"/>
                </a:solidFill>
                <a:latin typeface="Courier New" charset="0"/>
              </a:rPr>
              <a:t>EditorBuffer</a:t>
            </a:r>
            <a:r>
              <a:rPr lang="en-US" sz="2400" b="0">
                <a:solidFill>
                  <a:srgbClr val="000000"/>
                </a:solidFill>
              </a:rPr>
              <a:t> class.  Some operations will be more efficient with one model, others will be more efficient with a different underlying representation.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4725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7253" grpId="0" build="p"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20954</TotalTime>
  <Words>6987</Words>
  <Application>Microsoft Macintosh PowerPoint</Application>
  <PresentationFormat>On-screen Show (4:3)</PresentationFormat>
  <Paragraphs>909</Paragraphs>
  <Slides>31</Slides>
  <Notes>31</Notes>
  <HiddenSlides>0</HiddenSlides>
  <MMClips>0</MMClips>
  <ScaleCrop>false</ScaleCrop>
  <HeadingPairs>
    <vt:vector size="4" baseType="variant">
      <vt:variant>
        <vt:lpstr>Design Template</vt:lpstr>
      </vt:variant>
      <vt:variant>
        <vt:i4>4</vt:i4>
      </vt:variant>
      <vt:variant>
        <vt:lpstr>Slide Titles</vt:lpstr>
      </vt:variant>
      <vt:variant>
        <vt:i4>31</vt:i4>
      </vt:variant>
    </vt:vector>
  </HeadingPairs>
  <TitlesOfParts>
    <vt:vector size="35" baseType="lpstr">
      <vt:lpstr>Blank Presentation</vt:lpstr>
      <vt:lpstr>1_Blank Presentation</vt:lpstr>
      <vt:lpstr>2_Blank Presentation</vt:lpstr>
      <vt:lpstr>3_Blank Presentation</vt:lpstr>
      <vt:lpstr>Efficiency and Representation</vt:lpstr>
      <vt:lpstr>Software Patterns for Editing Text</vt:lpstr>
      <vt:lpstr>The Editor Commands</vt:lpstr>
      <vt:lpstr>The EditorBuffer Class</vt:lpstr>
      <vt:lpstr>The buffer.h Interface</vt:lpstr>
      <vt:lpstr>The buffer.h Interface</vt:lpstr>
      <vt:lpstr>The buffer.h Interface</vt:lpstr>
      <vt:lpstr>The buffer.h Interface</vt:lpstr>
      <vt:lpstr>Where Do We Go From Here?</vt:lpstr>
      <vt:lpstr>The Array Model</vt:lpstr>
      <vt:lpstr>Private Data for Array-Based Buffer</vt:lpstr>
      <vt:lpstr>Array-Based Buffer Implementation</vt:lpstr>
      <vt:lpstr>Array-Based Buffer Implementation</vt:lpstr>
      <vt:lpstr>Array-Based Buffer Implementation</vt:lpstr>
      <vt:lpstr>Array-Based Buffer Implementation</vt:lpstr>
      <vt:lpstr>Array-Based Buffer Implementation</vt:lpstr>
      <vt:lpstr>The Two-Stack Model</vt:lpstr>
      <vt:lpstr>Private Data for Stack-Based Buffer</vt:lpstr>
      <vt:lpstr>Stack-Based Buffer Implementation</vt:lpstr>
      <vt:lpstr>Stack-Based Buffer Implementation</vt:lpstr>
      <vt:lpstr>Stack-Based Buffer Implementation</vt:lpstr>
      <vt:lpstr>Insertion in Fixed Text</vt:lpstr>
      <vt:lpstr>List-Based Buffers</vt:lpstr>
      <vt:lpstr>Representing the Cursor</vt:lpstr>
      <vt:lpstr>List-Based Private Data for Buffer</vt:lpstr>
      <vt:lpstr>List-Based Buffer Implementation</vt:lpstr>
      <vt:lpstr>List-Based Buffer Implementation</vt:lpstr>
      <vt:lpstr>List-Based Buffer Implementation</vt:lpstr>
      <vt:lpstr>List-Based Buffer Implementation</vt:lpstr>
      <vt:lpstr>Complexity of the Editor Operations</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113</cp:revision>
  <dcterms:created xsi:type="dcterms:W3CDTF">2014-07-03T09:52:08Z</dcterms:created>
  <dcterms:modified xsi:type="dcterms:W3CDTF">2014-07-03T12:24:00Z</dcterms:modified>
</cp:coreProperties>
</file>